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8" roundtripDataSignature="AMtx7mi3Fgbwsq1jy5c4OaUlcaGWI+NP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F95DD1-D140-45E1-9A9A-F7AE29F1D62E}">
  <a:tblStyle styleId="{A3F95DD1-D140-45E1-9A9A-F7AE29F1D62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customschemas.google.com/relationships/presentationmetadata" Target="meta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dde1bface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gdde1bfaceb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dde11e52c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gdde11e52c9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dde11e52c9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gdde11e52c9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de11e52c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dde11e52c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dde11e52c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dde11e52c9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dde11e52c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dde11e52c9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dde11e52c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dde11e52c9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itelslaid" type="title">
  <p:cSld name="TITLE">
    <p:spTree>
      <p:nvGrpSpPr>
        <p:cNvPr id="11" name="Shape 11"/>
        <p:cNvGrpSpPr/>
        <p:nvPr/>
      </p:nvGrpSpPr>
      <p:grpSpPr>
        <a:xfrm>
          <a:off x="0" y="0"/>
          <a:ext cx="0" cy="0"/>
          <a:chOff x="0" y="0"/>
          <a:chExt cx="0" cy="0"/>
        </a:xfrm>
      </p:grpSpPr>
      <p:sp>
        <p:nvSpPr>
          <p:cNvPr id="12" name="Google Shape;12;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alkiri ja sisu" type="obj">
  <p:cSld name="OBJECT">
    <p:spTree>
      <p:nvGrpSpPr>
        <p:cNvPr id="17" name="Shape 17"/>
        <p:cNvGrpSpPr/>
        <p:nvPr/>
      </p:nvGrpSpPr>
      <p:grpSpPr>
        <a:xfrm>
          <a:off x="0" y="0"/>
          <a:ext cx="0" cy="0"/>
          <a:chOff x="0" y="0"/>
          <a:chExt cx="0" cy="0"/>
        </a:xfrm>
      </p:grpSpPr>
      <p:sp>
        <p:nvSpPr>
          <p:cNvPr id="18" name="Google Shape;18;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aotise päis" type="secHead">
  <p:cSld name="SECTION_HEADER">
    <p:spTree>
      <p:nvGrpSpPr>
        <p:cNvPr id="23" name="Shape 23"/>
        <p:cNvGrpSpPr/>
        <p:nvPr/>
      </p:nvGrpSpPr>
      <p:grpSpPr>
        <a:xfrm>
          <a:off x="0" y="0"/>
          <a:ext cx="0" cy="0"/>
          <a:chOff x="0" y="0"/>
          <a:chExt cx="0" cy="0"/>
        </a:xfrm>
      </p:grpSpPr>
      <p:sp>
        <p:nvSpPr>
          <p:cNvPr id="24" name="Google Shape;24;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ks sisu" type="twoObj">
  <p:cSld name="TWO_OBJECTS">
    <p:spTree>
      <p:nvGrpSpPr>
        <p:cNvPr id="29" name="Shape 29"/>
        <p:cNvGrpSpPr/>
        <p:nvPr/>
      </p:nvGrpSpPr>
      <p:grpSpPr>
        <a:xfrm>
          <a:off x="0" y="0"/>
          <a:ext cx="0" cy="0"/>
          <a:chOff x="0" y="0"/>
          <a:chExt cx="0" cy="0"/>
        </a:xfrm>
      </p:grpSpPr>
      <p:sp>
        <p:nvSpPr>
          <p:cNvPr id="30" name="Google Shape;3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õrdlus" type="twoTxTwoObj">
  <p:cSld name="TWO_OBJECTS_WITH_TEXT">
    <p:spTree>
      <p:nvGrpSpPr>
        <p:cNvPr id="36" name="Shape 36"/>
        <p:cNvGrpSpPr/>
        <p:nvPr/>
      </p:nvGrpSpPr>
      <p:grpSpPr>
        <a:xfrm>
          <a:off x="0" y="0"/>
          <a:ext cx="0" cy="0"/>
          <a:chOff x="0" y="0"/>
          <a:chExt cx="0" cy="0"/>
        </a:xfrm>
      </p:grpSpPr>
      <p:sp>
        <p:nvSpPr>
          <p:cNvPr id="37" name="Google Shape;37;p2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2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inult pealkiri" type="titleOnly">
  <p:cSld name="TITLE_ONLY">
    <p:spTree>
      <p:nvGrpSpPr>
        <p:cNvPr id="45" name="Shape 45"/>
        <p:cNvGrpSpPr/>
        <p:nvPr/>
      </p:nvGrpSpPr>
      <p:grpSpPr>
        <a:xfrm>
          <a:off x="0" y="0"/>
          <a:ext cx="0" cy="0"/>
          <a:chOff x="0" y="0"/>
          <a:chExt cx="0" cy="0"/>
        </a:xfrm>
      </p:grpSpPr>
      <p:sp>
        <p:nvSpPr>
          <p:cNvPr id="46" name="Google Shape;46;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ühi" type="blank">
  <p:cSld name="BLANK">
    <p:spTree>
      <p:nvGrpSpPr>
        <p:cNvPr id="50" name="Shape 50"/>
        <p:cNvGrpSpPr/>
        <p:nvPr/>
      </p:nvGrpSpPr>
      <p:grpSpPr>
        <a:xfrm>
          <a:off x="0" y="0"/>
          <a:ext cx="0" cy="0"/>
          <a:chOff x="0" y="0"/>
          <a:chExt cx="0" cy="0"/>
        </a:xfrm>
      </p:grpSpPr>
      <p:sp>
        <p:nvSpPr>
          <p:cNvPr id="51" name="Google Shape;5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aldisega sisu" type="objTx">
  <p:cSld name="OBJECT_WITH_CAPTION_TEXT">
    <p:spTree>
      <p:nvGrpSpPr>
        <p:cNvPr id="54" name="Shape 54"/>
        <p:cNvGrpSpPr/>
        <p:nvPr/>
      </p:nvGrpSpPr>
      <p:grpSpPr>
        <a:xfrm>
          <a:off x="0" y="0"/>
          <a:ext cx="0" cy="0"/>
          <a:chOff x="0" y="0"/>
          <a:chExt cx="0" cy="0"/>
        </a:xfrm>
      </p:grpSpPr>
      <p:sp>
        <p:nvSpPr>
          <p:cNvPr id="55" name="Google Shape;55;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ldiallkirjaga pilt" type="picTx">
  <p:cSld name="PICTURE_WITH_CAPTION_TEXT">
    <p:spTree>
      <p:nvGrpSpPr>
        <p:cNvPr id="61" name="Shape 61"/>
        <p:cNvGrpSpPr/>
        <p:nvPr/>
      </p:nvGrpSpPr>
      <p:grpSpPr>
        <a:xfrm>
          <a:off x="0" y="0"/>
          <a:ext cx="0" cy="0"/>
          <a:chOff x="0" y="0"/>
          <a:chExt cx="0" cy="0"/>
        </a:xfrm>
      </p:grpSpPr>
      <p:sp>
        <p:nvSpPr>
          <p:cNvPr id="62" name="Google Shape;62;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itel ja vertikaaltekst" type="vertTx">
  <p:cSld name="VERTICAL_TEXT">
    <p:spTree>
      <p:nvGrpSpPr>
        <p:cNvPr id="68" name="Shape 68"/>
        <p:cNvGrpSpPr/>
        <p:nvPr/>
      </p:nvGrpSpPr>
      <p:grpSpPr>
        <a:xfrm>
          <a:off x="0" y="0"/>
          <a:ext cx="0" cy="0"/>
          <a:chOff x="0" y="0"/>
          <a:chExt cx="0" cy="0"/>
        </a:xfrm>
      </p:grpSpPr>
      <p:sp>
        <p:nvSpPr>
          <p:cNvPr id="69" name="Google Shape;69;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altiitel ja tekst" type="vertTitleAndTx">
  <p:cSld name="VERTICAL_TITLE_AND_VERTICAL_TEXT">
    <p:spTree>
      <p:nvGrpSpPr>
        <p:cNvPr id="74" name="Shape 74"/>
        <p:cNvGrpSpPr/>
        <p:nvPr/>
      </p:nvGrpSpPr>
      <p:grpSpPr>
        <a:xfrm>
          <a:off x="0" y="0"/>
          <a:ext cx="0" cy="0"/>
          <a:chOff x="0" y="0"/>
          <a:chExt cx="0" cy="0"/>
        </a:xfrm>
      </p:grpSpPr>
      <p:sp>
        <p:nvSpPr>
          <p:cNvPr id="75" name="Google Shape;75;p2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t-E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hyperlink" Target="https://www.random.org/list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hyperlink" Target="https://www.google.com/maps/d/u/0/edit?mid=1rFiuF3siWsuCB6Lirh0TdvHe-niwJY6D&amp;usp=shar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hyperlink" Target="https://www.facebook.com/TeamAmpler/posts/175044831295756"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hyperlink" Target="https://www.google.com/search?sxsrf=ALeKk00_3iKWuzCJZS0yqBHrx70LlGxqZw:1623991532605&amp;q=valga+sport+aadress&amp;stick=H4sIAAAAAAAAAOPgE-LVT9c3NEyqLDMsSc420pLNTrbSz8lPTizJzM-DM6wSU1KKUouLF7EKlyXmpCcqFBfkF5UoJCaCRQF8mTFYRgAAAA&amp;ludocid=10725860233135250845&amp;sa=X&amp;ved=2ahUKEwjkpqzzr6DxAhUWhP0HHaeaC2IQ6BMwHXoECCsQBA" TargetMode="External"/><Relationship Id="rId5" Type="http://schemas.openxmlformats.org/officeDocument/2006/relationships/hyperlink" Target="https://www.google.com/search?q=Valga+spordihall&amp;oq=Valga+spordihall&amp;aqs=chrome..69i57j0.7485j0j15&amp;sourceid=chrome&amp;ie=UTF-8#" TargetMode="External"/><Relationship Id="rId6"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hyperlink" Target="https://www.ejl.ee/balticroa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hyperlink" Target="https://www.random.org/list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jpg"/><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2148396"/>
            <a:ext cx="9144000" cy="1056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t-EE">
                <a:latin typeface="Calibri"/>
                <a:ea typeface="Calibri"/>
                <a:cs typeface="Calibri"/>
                <a:sym typeface="Calibri"/>
              </a:rPr>
              <a:t>Team managers meeting</a:t>
            </a:r>
            <a:endParaRPr/>
          </a:p>
        </p:txBody>
      </p:sp>
      <p:sp>
        <p:nvSpPr>
          <p:cNvPr id="85" name="Google Shape;85;p1"/>
          <p:cNvSpPr txBox="1"/>
          <p:nvPr>
            <p:ph idx="1" type="subTitle"/>
          </p:nvPr>
        </p:nvSpPr>
        <p:spPr>
          <a:xfrm>
            <a:off x="6014150" y="3350300"/>
            <a:ext cx="5264100" cy="711600"/>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2400"/>
              <a:buNone/>
            </a:pPr>
            <a:r>
              <a:rPr lang="et-EE"/>
              <a:t>18.06.2021</a:t>
            </a:r>
            <a:endParaRPr/>
          </a:p>
          <a:p>
            <a:pPr indent="0" lvl="0" marL="0" rtl="0" algn="ctr">
              <a:lnSpc>
                <a:spcPct val="90000"/>
              </a:lnSpc>
              <a:spcBef>
                <a:spcPts val="0"/>
              </a:spcBef>
              <a:spcAft>
                <a:spcPts val="0"/>
              </a:spcAft>
              <a:buClr>
                <a:schemeClr val="dk1"/>
              </a:buClr>
              <a:buSzPts val="2400"/>
              <a:buNone/>
            </a:pPr>
            <a:r>
              <a:t/>
            </a:r>
            <a:endParaRPr/>
          </a:p>
        </p:txBody>
      </p:sp>
      <p:pic>
        <p:nvPicPr>
          <p:cNvPr id="86" name="Google Shape;86;p1"/>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pic>
        <p:nvPicPr>
          <p:cNvPr id="87" name="Google Shape;87;p1"/>
          <p:cNvPicPr preferRelativeResize="0"/>
          <p:nvPr/>
        </p:nvPicPr>
        <p:blipFill>
          <a:blip r:embed="rId4">
            <a:alphaModFix/>
          </a:blip>
          <a:stretch>
            <a:fillRect/>
          </a:stretch>
        </p:blipFill>
        <p:spPr>
          <a:xfrm>
            <a:off x="0" y="3603125"/>
            <a:ext cx="5786452" cy="3254875"/>
          </a:xfrm>
          <a:prstGeom prst="rect">
            <a:avLst/>
          </a:prstGeom>
          <a:noFill/>
          <a:ln>
            <a:noFill/>
          </a:ln>
        </p:spPr>
      </p:pic>
      <p:sp>
        <p:nvSpPr>
          <p:cNvPr id="88" name="Google Shape;88;p1"/>
          <p:cNvSpPr txBox="1"/>
          <p:nvPr>
            <p:ph idx="1" type="subTitle"/>
          </p:nvPr>
        </p:nvSpPr>
        <p:spPr>
          <a:xfrm>
            <a:off x="6193325" y="3826200"/>
            <a:ext cx="5264100" cy="2094300"/>
          </a:xfrm>
          <a:prstGeom prst="rect">
            <a:avLst/>
          </a:prstGeom>
          <a:noFill/>
          <a:ln>
            <a:noFill/>
          </a:ln>
        </p:spPr>
        <p:txBody>
          <a:bodyPr anchorCtr="0" anchor="t" bIns="45700" lIns="91425" spcFirstLastPara="1" rIns="91425" wrap="square" tIns="45700">
            <a:normAutofit lnSpcReduction="20000"/>
          </a:bodyPr>
          <a:lstStyle/>
          <a:p>
            <a:pPr indent="-381000" lvl="0" marL="457200" rtl="0" algn="l">
              <a:lnSpc>
                <a:spcPct val="90000"/>
              </a:lnSpc>
              <a:spcBef>
                <a:spcPts val="0"/>
              </a:spcBef>
              <a:spcAft>
                <a:spcPts val="0"/>
              </a:spcAft>
              <a:buSzPts val="2400"/>
              <a:buChar char="●"/>
            </a:pPr>
            <a:r>
              <a:rPr lang="et-EE"/>
              <a:t>The same building is your race office today on Friday </a:t>
            </a:r>
            <a:r>
              <a:rPr b="1" lang="et-EE"/>
              <a:t>in a first </a:t>
            </a:r>
            <a:r>
              <a:rPr b="1" lang="et-EE"/>
              <a:t>floor</a:t>
            </a:r>
            <a:endParaRPr b="1"/>
          </a:p>
          <a:p>
            <a:pPr indent="0" lvl="0" marL="457200" rtl="0" algn="l">
              <a:lnSpc>
                <a:spcPct val="90000"/>
              </a:lnSpc>
              <a:spcBef>
                <a:spcPts val="0"/>
              </a:spcBef>
              <a:spcAft>
                <a:spcPts val="0"/>
              </a:spcAft>
              <a:buNone/>
            </a:pPr>
            <a:r>
              <a:t/>
            </a:r>
            <a:endParaRPr/>
          </a:p>
          <a:p>
            <a:pPr indent="-381000" lvl="0" marL="457200" rtl="0" algn="l">
              <a:lnSpc>
                <a:spcPct val="90000"/>
              </a:lnSpc>
              <a:spcBef>
                <a:spcPts val="0"/>
              </a:spcBef>
              <a:spcAft>
                <a:spcPts val="0"/>
              </a:spcAft>
              <a:buSzPts val="2400"/>
              <a:buChar char="●"/>
            </a:pPr>
            <a:r>
              <a:rPr lang="et-EE"/>
              <a:t>and Doping control place </a:t>
            </a:r>
            <a:r>
              <a:rPr b="1" lang="et-EE"/>
              <a:t>in a second floor</a:t>
            </a:r>
            <a:endParaRPr b="1"/>
          </a:p>
          <a:p>
            <a:pPr indent="0" lvl="0" marL="0" rtl="0" algn="ctr">
              <a:lnSpc>
                <a:spcPct val="90000"/>
              </a:lnSpc>
              <a:spcBef>
                <a:spcPts val="0"/>
              </a:spcBef>
              <a:spcAft>
                <a:spcPts val="0"/>
              </a:spcAft>
              <a:buClr>
                <a:schemeClr val="dk1"/>
              </a:buClr>
              <a:buSzPts val="2400"/>
              <a:buNone/>
            </a:pPr>
            <a:r>
              <a:t/>
            </a:r>
            <a:endParaRPr/>
          </a:p>
          <a:p>
            <a:pPr indent="0" lvl="0" marL="0" rtl="0" algn="ctr">
              <a:lnSpc>
                <a:spcPct val="90000"/>
              </a:lnSpc>
              <a:spcBef>
                <a:spcPts val="0"/>
              </a:spcBef>
              <a:spcAft>
                <a:spcPts val="0"/>
              </a:spcAft>
              <a:buClr>
                <a:schemeClr val="dk1"/>
              </a:buClr>
              <a:buSzPts val="2400"/>
              <a:buNone/>
            </a:pPr>
            <a:r>
              <a:t/>
            </a:r>
            <a:endParaRPr/>
          </a:p>
        </p:txBody>
      </p:sp>
      <p:sp>
        <p:nvSpPr>
          <p:cNvPr id="89" name="Google Shape;89;p1"/>
          <p:cNvSpPr txBox="1"/>
          <p:nvPr>
            <p:ph idx="1" type="subTitle"/>
          </p:nvPr>
        </p:nvSpPr>
        <p:spPr>
          <a:xfrm>
            <a:off x="6305550" y="6110750"/>
            <a:ext cx="5615700" cy="11301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t-EE"/>
              <a:t>The </a:t>
            </a:r>
            <a:r>
              <a:rPr lang="et-EE"/>
              <a:t>address</a:t>
            </a:r>
            <a:r>
              <a:rPr lang="et-EE"/>
              <a:t> is: </a:t>
            </a:r>
            <a:endParaRPr/>
          </a:p>
          <a:p>
            <a:pPr indent="0" lvl="0" marL="0" rtl="0" algn="l">
              <a:lnSpc>
                <a:spcPct val="90000"/>
              </a:lnSpc>
              <a:spcBef>
                <a:spcPts val="0"/>
              </a:spcBef>
              <a:spcAft>
                <a:spcPts val="0"/>
              </a:spcAft>
              <a:buClr>
                <a:schemeClr val="dk1"/>
              </a:buClr>
              <a:buSzPct val="93624"/>
              <a:buNone/>
            </a:pPr>
            <a:r>
              <a:rPr b="1" lang="et-EE" sz="2563">
                <a:solidFill>
                  <a:srgbClr val="222222"/>
                </a:solidFill>
                <a:highlight>
                  <a:srgbClr val="FFFFFF"/>
                </a:highlight>
                <a:latin typeface="Arial"/>
                <a:ea typeface="Arial"/>
                <a:cs typeface="Arial"/>
                <a:sym typeface="Arial"/>
              </a:rPr>
              <a:t>Puiestee 8, Valga, 68203 Valga county</a:t>
            </a:r>
            <a:endParaRPr b="1" sz="3913"/>
          </a:p>
          <a:p>
            <a:pPr indent="0" lvl="0" marL="0" rtl="0" algn="ctr">
              <a:lnSpc>
                <a:spcPct val="90000"/>
              </a:lnSpc>
              <a:spcBef>
                <a:spcPts val="0"/>
              </a:spcBef>
              <a:spcAft>
                <a:spcPts val="0"/>
              </a:spcAft>
              <a:buClr>
                <a:schemeClr val="dk1"/>
              </a:buClr>
              <a:buSzPct val="100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2"/>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95" name="Google Shape;95;p2"/>
          <p:cNvSpPr txBox="1"/>
          <p:nvPr/>
        </p:nvSpPr>
        <p:spPr>
          <a:xfrm>
            <a:off x="510453" y="2071249"/>
            <a:ext cx="58683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t-EE" sz="1800" u="none" cap="none" strike="noStrike">
                <a:solidFill>
                  <a:schemeClr val="dk1"/>
                </a:solidFill>
                <a:latin typeface="Calibri"/>
                <a:ea typeface="Calibri"/>
                <a:cs typeface="Calibri"/>
                <a:sym typeface="Calibri"/>
              </a:rPr>
              <a:t>Baltic Road Championships ’21 19-20.06.2021, Valga Estonia.</a:t>
            </a:r>
            <a:endParaRPr/>
          </a:p>
        </p:txBody>
      </p:sp>
      <p:sp>
        <p:nvSpPr>
          <p:cNvPr id="96" name="Google Shape;96;p2"/>
          <p:cNvSpPr txBox="1"/>
          <p:nvPr/>
        </p:nvSpPr>
        <p:spPr>
          <a:xfrm>
            <a:off x="510453" y="2512990"/>
            <a:ext cx="11171100" cy="341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1800">
                <a:solidFill>
                  <a:schemeClr val="dk1"/>
                </a:solidFill>
                <a:latin typeface="Calibri"/>
                <a:ea typeface="Calibri"/>
                <a:cs typeface="Calibri"/>
                <a:sym typeface="Calibri"/>
              </a:rPr>
              <a:t>Baltic Road Championships '21 are organized by Estonian Cyclists Union in collaboration with Pro Cyclists Club and Liivimaa Cyclists Club.</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Race director				Allar Tõnissaar	+372 501 4427	info@proklubi.ee</a:t>
            </a:r>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Assistant race director		Rinaldo Teder	+372 556 48230	rinaldo.teder@gmail.com</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President of the Commissaire's Panel	Jaan Lepajõe	+372 534 25064	jaanlepajoe@gmail.com</a:t>
            </a:r>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Race secretary						Evelin Idarand	+372 536 05100	evelin.idarand@gmail.com</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Estonian Cyclists Union' representative			Urmas Karlson	+372 502 4403	ejl@ejl.ee</a:t>
            </a:r>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Latvian Cycling Federation representative		Toms Markss	+371 262 55435	toms@lrf.lv</a:t>
            </a:r>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Lithuanian Cycling Federation representative	Tomas Gaubys	+370 686 3377	tomasgaubys22@gmail.com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4"/>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102" name="Google Shape;102;p4"/>
          <p:cNvSpPr txBox="1"/>
          <p:nvPr/>
        </p:nvSpPr>
        <p:spPr>
          <a:xfrm>
            <a:off x="510450" y="2071250"/>
            <a:ext cx="11171100" cy="415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t-EE" sz="2100">
                <a:solidFill>
                  <a:schemeClr val="dk1"/>
                </a:solidFill>
                <a:latin typeface="Calibri"/>
                <a:ea typeface="Calibri"/>
                <a:cs typeface="Calibri"/>
                <a:sym typeface="Calibri"/>
              </a:rPr>
              <a:t>Radio Tour:      will be issued against a deposit of € 50 from race office !</a:t>
            </a:r>
            <a:endParaRPr sz="1700"/>
          </a:p>
        </p:txBody>
      </p:sp>
      <p:sp>
        <p:nvSpPr>
          <p:cNvPr id="103" name="Google Shape;103;p4"/>
          <p:cNvSpPr txBox="1"/>
          <p:nvPr/>
        </p:nvSpPr>
        <p:spPr>
          <a:xfrm>
            <a:off x="510453" y="2548761"/>
            <a:ext cx="11171100" cy="738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2100">
                <a:solidFill>
                  <a:schemeClr val="dk1"/>
                </a:solidFill>
                <a:latin typeface="Calibri"/>
                <a:ea typeface="Calibri"/>
                <a:cs typeface="Calibri"/>
                <a:sym typeface="Calibri"/>
              </a:rPr>
              <a:t>Competition information is transmitted by Radio Tour transmitters on the frequency approved for EJL.</a:t>
            </a:r>
            <a:endParaRPr sz="2100">
              <a:solidFill>
                <a:schemeClr val="dk1"/>
              </a:solidFill>
              <a:latin typeface="Calibri"/>
              <a:ea typeface="Calibri"/>
              <a:cs typeface="Calibri"/>
              <a:sym typeface="Calibri"/>
            </a:endParaRPr>
          </a:p>
          <a:p>
            <a:pPr indent="0" lvl="0" marL="0" marR="0" rtl="0" algn="l">
              <a:spcBef>
                <a:spcPts val="0"/>
              </a:spcBef>
              <a:spcAft>
                <a:spcPts val="0"/>
              </a:spcAft>
              <a:buNone/>
            </a:pPr>
            <a:r>
              <a:rPr lang="et-EE" sz="2100">
                <a:solidFill>
                  <a:schemeClr val="dk1"/>
                </a:solidFill>
                <a:latin typeface="Calibri"/>
                <a:ea typeface="Calibri"/>
                <a:cs typeface="Calibri"/>
                <a:sym typeface="Calibri"/>
              </a:rPr>
              <a:t>RadioTour chanel is:</a:t>
            </a:r>
            <a:r>
              <a:rPr b="1" lang="et-EE" sz="2100">
                <a:solidFill>
                  <a:schemeClr val="dk1"/>
                </a:solidFill>
                <a:latin typeface="Calibri"/>
                <a:ea typeface="Calibri"/>
                <a:cs typeface="Calibri"/>
                <a:sym typeface="Calibri"/>
              </a:rPr>
              <a:t> ???</a:t>
            </a:r>
            <a:endParaRPr b="1" sz="2100">
              <a:solidFill>
                <a:schemeClr val="dk1"/>
              </a:solidFill>
              <a:latin typeface="Calibri"/>
              <a:ea typeface="Calibri"/>
              <a:cs typeface="Calibri"/>
              <a:sym typeface="Calibri"/>
            </a:endParaRPr>
          </a:p>
        </p:txBody>
      </p:sp>
      <p:sp>
        <p:nvSpPr>
          <p:cNvPr id="104" name="Google Shape;104;p4"/>
          <p:cNvSpPr txBox="1"/>
          <p:nvPr/>
        </p:nvSpPr>
        <p:spPr>
          <a:xfrm>
            <a:off x="510450" y="3295574"/>
            <a:ext cx="11171100" cy="3694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t-EE" sz="2400">
                <a:solidFill>
                  <a:schemeClr val="dk1"/>
                </a:solidFill>
                <a:latin typeface="Calibri"/>
                <a:ea typeface="Calibri"/>
                <a:cs typeface="Calibri"/>
                <a:sym typeface="Calibri"/>
              </a:rPr>
              <a:t>Transmitters with code name Transmitters 1</a:t>
            </a:r>
            <a:endParaRPr b="1" sz="24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Saturday race 10:00 /</a:t>
            </a:r>
            <a:r>
              <a:rPr b="1" lang="et-EE" sz="2100">
                <a:solidFill>
                  <a:schemeClr val="dk1"/>
                </a:solidFill>
                <a:latin typeface="Calibri"/>
                <a:ea typeface="Calibri"/>
                <a:cs typeface="Calibri"/>
                <a:sym typeface="Calibri"/>
              </a:rPr>
              <a:t>MSport, SEN1,SEN 2 / Team cars radios EST 5; LAT 5; LIT 5</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rPr lang="et-EE" sz="2100">
                <a:solidFill>
                  <a:schemeClr val="dk1"/>
                </a:solidFill>
                <a:latin typeface="Calibri"/>
                <a:ea typeface="Calibri"/>
                <a:cs typeface="Calibri"/>
                <a:sym typeface="Calibri"/>
              </a:rPr>
              <a:t>need to be handed over to the next race to your own colleges</a:t>
            </a:r>
            <a:endParaRPr sz="21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Saturday race 13:10/ </a:t>
            </a:r>
            <a:r>
              <a:rPr b="1" lang="et-EE" sz="2100">
                <a:solidFill>
                  <a:schemeClr val="dk1"/>
                </a:solidFill>
                <a:latin typeface="Calibri"/>
                <a:ea typeface="Calibri"/>
                <a:cs typeface="Calibri"/>
                <a:sym typeface="Calibri"/>
              </a:rPr>
              <a:t>M16</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rPr lang="et-EE" sz="2100">
                <a:solidFill>
                  <a:schemeClr val="dk1"/>
                </a:solidFill>
                <a:latin typeface="Calibri"/>
                <a:ea typeface="Calibri"/>
                <a:cs typeface="Calibri"/>
                <a:sym typeface="Calibri"/>
              </a:rPr>
              <a:t>and again need to be handed over to you own next colleges</a:t>
            </a:r>
            <a:endParaRPr sz="21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Saturday race 16:00/</a:t>
            </a:r>
            <a:r>
              <a:rPr b="1" lang="et-EE" sz="2100">
                <a:solidFill>
                  <a:schemeClr val="dk1"/>
                </a:solidFill>
                <a:latin typeface="Calibri"/>
                <a:ea typeface="Calibri"/>
                <a:cs typeface="Calibri"/>
                <a:sym typeface="Calibri"/>
              </a:rPr>
              <a:t> MJUN</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rPr b="1" lang="et-EE" sz="2100">
                <a:solidFill>
                  <a:schemeClr val="dk1"/>
                </a:solidFill>
                <a:latin typeface="Calibri"/>
                <a:ea typeface="Calibri"/>
                <a:cs typeface="Calibri"/>
                <a:sym typeface="Calibri"/>
              </a:rPr>
              <a:t>and finally back for charging to the race office !</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21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Sunday race 10:00/ WE, WU, WJun;</a:t>
            </a:r>
            <a:endParaRPr sz="21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Sunday race 13:00 /ME,MU; </a:t>
            </a:r>
            <a:endParaRPr sz="2100">
              <a:solidFill>
                <a:schemeClr val="dk1"/>
              </a:solidFill>
              <a:latin typeface="Calibri"/>
              <a:ea typeface="Calibri"/>
              <a:cs typeface="Calibri"/>
              <a:sym typeface="Calibri"/>
            </a:endParaRPr>
          </a:p>
          <a:p>
            <a:pPr indent="0" lvl="0" marL="0" rtl="0" algn="l">
              <a:spcBef>
                <a:spcPts val="0"/>
              </a:spcBef>
              <a:spcAft>
                <a:spcPts val="0"/>
              </a:spcAft>
              <a:buNone/>
            </a:pPr>
            <a:r>
              <a:rPr b="1" lang="et-EE" sz="2100">
                <a:solidFill>
                  <a:schemeClr val="dk1"/>
                </a:solidFill>
                <a:latin typeface="Calibri"/>
                <a:ea typeface="Calibri"/>
                <a:cs typeface="Calibri"/>
                <a:sym typeface="Calibri"/>
              </a:rPr>
              <a:t>and finally back for charging to the race office !</a:t>
            </a:r>
            <a:endParaRPr b="1" sz="21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gdde1bfaceb_0_3"/>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10" name="Google Shape;110;gdde1bfaceb_0_3"/>
          <p:cNvSpPr txBox="1"/>
          <p:nvPr/>
        </p:nvSpPr>
        <p:spPr>
          <a:xfrm>
            <a:off x="510460" y="2071250"/>
            <a:ext cx="9950700" cy="415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et-EE" sz="2100">
                <a:solidFill>
                  <a:schemeClr val="dk1"/>
                </a:solidFill>
                <a:latin typeface="Calibri"/>
                <a:ea typeface="Calibri"/>
                <a:cs typeface="Calibri"/>
                <a:sym typeface="Calibri"/>
              </a:rPr>
              <a:t>Radio Tour:      will be issued against a deposit of € 50 from race office !</a:t>
            </a:r>
            <a:endParaRPr sz="1700"/>
          </a:p>
        </p:txBody>
      </p:sp>
      <p:sp>
        <p:nvSpPr>
          <p:cNvPr id="111" name="Google Shape;111;gdde1bfaceb_0_3"/>
          <p:cNvSpPr txBox="1"/>
          <p:nvPr/>
        </p:nvSpPr>
        <p:spPr>
          <a:xfrm>
            <a:off x="510453" y="2548761"/>
            <a:ext cx="11171100" cy="738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t-EE" sz="2100">
                <a:solidFill>
                  <a:schemeClr val="dk1"/>
                </a:solidFill>
                <a:latin typeface="Calibri"/>
                <a:ea typeface="Calibri"/>
                <a:cs typeface="Calibri"/>
                <a:sym typeface="Calibri"/>
              </a:rPr>
              <a:t>Competition information is transmitted by Radio Tour transmitters on the frequency approved for EJL.</a:t>
            </a:r>
            <a:endParaRPr sz="21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t-EE" sz="2100">
                <a:solidFill>
                  <a:schemeClr val="dk1"/>
                </a:solidFill>
                <a:latin typeface="Calibri"/>
                <a:ea typeface="Calibri"/>
                <a:cs typeface="Calibri"/>
                <a:sym typeface="Calibri"/>
              </a:rPr>
              <a:t>RadioTour chanel is:</a:t>
            </a:r>
            <a:r>
              <a:rPr b="1" lang="et-EE" sz="2100">
                <a:solidFill>
                  <a:schemeClr val="dk1"/>
                </a:solidFill>
                <a:latin typeface="Calibri"/>
                <a:ea typeface="Calibri"/>
                <a:cs typeface="Calibri"/>
                <a:sym typeface="Calibri"/>
              </a:rPr>
              <a:t> 6</a:t>
            </a:r>
            <a:endParaRPr sz="2100">
              <a:solidFill>
                <a:schemeClr val="dk1"/>
              </a:solidFill>
              <a:latin typeface="Calibri"/>
              <a:ea typeface="Calibri"/>
              <a:cs typeface="Calibri"/>
              <a:sym typeface="Calibri"/>
            </a:endParaRPr>
          </a:p>
        </p:txBody>
      </p:sp>
      <p:sp>
        <p:nvSpPr>
          <p:cNvPr id="112" name="Google Shape;112;gdde1bfaceb_0_3"/>
          <p:cNvSpPr txBox="1"/>
          <p:nvPr/>
        </p:nvSpPr>
        <p:spPr>
          <a:xfrm>
            <a:off x="595903" y="3551886"/>
            <a:ext cx="11171100" cy="3001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t-EE" sz="2400">
                <a:solidFill>
                  <a:schemeClr val="dk1"/>
                </a:solidFill>
                <a:latin typeface="Calibri"/>
                <a:ea typeface="Calibri"/>
                <a:cs typeface="Calibri"/>
                <a:sym typeface="Calibri"/>
              </a:rPr>
              <a:t>Transmitters with code name </a:t>
            </a:r>
            <a:r>
              <a:rPr b="1" lang="et-EE" sz="2400">
                <a:solidFill>
                  <a:schemeClr val="dk1"/>
                </a:solidFill>
                <a:latin typeface="Calibri"/>
                <a:ea typeface="Calibri"/>
                <a:cs typeface="Calibri"/>
                <a:sym typeface="Calibri"/>
              </a:rPr>
              <a:t>Transmitters 2</a:t>
            </a:r>
            <a:endParaRPr b="1" sz="24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Saturday race 13:20 /</a:t>
            </a:r>
            <a:r>
              <a:rPr b="1" lang="et-EE" sz="2100">
                <a:solidFill>
                  <a:schemeClr val="dk1"/>
                </a:solidFill>
                <a:latin typeface="Calibri"/>
                <a:ea typeface="Calibri"/>
                <a:cs typeface="Calibri"/>
                <a:sym typeface="Calibri"/>
              </a:rPr>
              <a:t>SEN6,SEN 7; SEN 8 / Team cars radios EST 5; LAT 5; LIT 5</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rPr lang="et-EE" sz="2100">
                <a:solidFill>
                  <a:schemeClr val="dk1"/>
                </a:solidFill>
                <a:latin typeface="Calibri"/>
                <a:ea typeface="Calibri"/>
                <a:cs typeface="Calibri"/>
                <a:sym typeface="Calibri"/>
              </a:rPr>
              <a:t>need to be handed over to the next race to your own college</a:t>
            </a:r>
            <a:endParaRPr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100">
              <a:solidFill>
                <a:schemeClr val="dk1"/>
              </a:solidFill>
              <a:latin typeface="Calibri"/>
              <a:ea typeface="Calibri"/>
              <a:cs typeface="Calibri"/>
              <a:sym typeface="Calibri"/>
            </a:endParaRPr>
          </a:p>
          <a:p>
            <a:pPr indent="-361950" lvl="0" marL="457200" marR="0" rtl="0" algn="l">
              <a:spcBef>
                <a:spcPts val="0"/>
              </a:spcBef>
              <a:spcAft>
                <a:spcPts val="0"/>
              </a:spcAft>
              <a:buClr>
                <a:schemeClr val="dk1"/>
              </a:buClr>
              <a:buSzPts val="2100"/>
              <a:buFont typeface="Calibri"/>
              <a:buChar char="●"/>
            </a:pPr>
            <a:r>
              <a:rPr lang="et-EE" sz="2100">
                <a:solidFill>
                  <a:schemeClr val="dk1"/>
                </a:solidFill>
                <a:latin typeface="Calibri"/>
                <a:ea typeface="Calibri"/>
                <a:cs typeface="Calibri"/>
                <a:sym typeface="Calibri"/>
              </a:rPr>
              <a:t>Saturday race 16:10/ </a:t>
            </a:r>
            <a:r>
              <a:rPr b="1" lang="et-EE" sz="2100">
                <a:solidFill>
                  <a:schemeClr val="dk1"/>
                </a:solidFill>
                <a:latin typeface="Calibri"/>
                <a:ea typeface="Calibri"/>
                <a:cs typeface="Calibri"/>
                <a:sym typeface="Calibri"/>
              </a:rPr>
              <a:t>W</a:t>
            </a:r>
            <a:r>
              <a:rPr b="1" lang="et-EE" sz="2100">
                <a:solidFill>
                  <a:schemeClr val="dk1"/>
                </a:solidFill>
                <a:latin typeface="Calibri"/>
                <a:ea typeface="Calibri"/>
                <a:cs typeface="Calibri"/>
                <a:sym typeface="Calibri"/>
              </a:rPr>
              <a:t>16</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rPr b="1" lang="et-EE" sz="2100">
                <a:solidFill>
                  <a:schemeClr val="dk1"/>
                </a:solidFill>
                <a:latin typeface="Calibri"/>
                <a:ea typeface="Calibri"/>
                <a:cs typeface="Calibri"/>
                <a:sym typeface="Calibri"/>
              </a:rPr>
              <a:t>and finally back for charging to the race office !</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gdde11e52c9_0_19"/>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18" name="Google Shape;118;gdde11e52c9_0_19"/>
          <p:cNvSpPr txBox="1"/>
          <p:nvPr/>
        </p:nvSpPr>
        <p:spPr>
          <a:xfrm>
            <a:off x="510460" y="2071250"/>
            <a:ext cx="9950700" cy="415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t-EE" sz="2100">
                <a:solidFill>
                  <a:schemeClr val="dk1"/>
                </a:solidFill>
                <a:latin typeface="Calibri"/>
                <a:ea typeface="Calibri"/>
                <a:cs typeface="Calibri"/>
                <a:sym typeface="Calibri"/>
              </a:rPr>
              <a:t>Car stickers and race numbers:</a:t>
            </a:r>
            <a:endParaRPr sz="1700"/>
          </a:p>
        </p:txBody>
      </p:sp>
      <p:sp>
        <p:nvSpPr>
          <p:cNvPr id="119" name="Google Shape;119;gdde11e52c9_0_19"/>
          <p:cNvSpPr txBox="1"/>
          <p:nvPr/>
        </p:nvSpPr>
        <p:spPr>
          <a:xfrm>
            <a:off x="510453" y="2548761"/>
            <a:ext cx="11171100" cy="415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t-EE" sz="2100">
                <a:solidFill>
                  <a:schemeClr val="dk1"/>
                </a:solidFill>
                <a:latin typeface="Calibri"/>
                <a:ea typeface="Calibri"/>
                <a:cs typeface="Calibri"/>
                <a:sym typeface="Calibri"/>
              </a:rPr>
              <a:t>Will be issued together with race numbers from race office</a:t>
            </a:r>
            <a:endParaRPr sz="2100">
              <a:solidFill>
                <a:schemeClr val="dk1"/>
              </a:solidFill>
              <a:latin typeface="Calibri"/>
              <a:ea typeface="Calibri"/>
              <a:cs typeface="Calibri"/>
              <a:sym typeface="Calibri"/>
            </a:endParaRPr>
          </a:p>
        </p:txBody>
      </p:sp>
      <p:sp>
        <p:nvSpPr>
          <p:cNvPr id="120" name="Google Shape;120;gdde11e52c9_0_19"/>
          <p:cNvSpPr txBox="1"/>
          <p:nvPr/>
        </p:nvSpPr>
        <p:spPr>
          <a:xfrm>
            <a:off x="595903" y="3551886"/>
            <a:ext cx="111711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1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pic>
        <p:nvPicPr>
          <p:cNvPr id="121" name="Google Shape;121;gdde11e52c9_0_19"/>
          <p:cNvPicPr preferRelativeResize="0"/>
          <p:nvPr/>
        </p:nvPicPr>
        <p:blipFill>
          <a:blip r:embed="rId4">
            <a:alphaModFix/>
          </a:blip>
          <a:stretch>
            <a:fillRect/>
          </a:stretch>
        </p:blipFill>
        <p:spPr>
          <a:xfrm>
            <a:off x="381575" y="3201312"/>
            <a:ext cx="5548301" cy="3120925"/>
          </a:xfrm>
          <a:prstGeom prst="rect">
            <a:avLst/>
          </a:prstGeom>
          <a:noFill/>
          <a:ln>
            <a:noFill/>
          </a:ln>
        </p:spPr>
      </p:pic>
      <p:pic>
        <p:nvPicPr>
          <p:cNvPr id="122" name="Google Shape;122;gdde11e52c9_0_19"/>
          <p:cNvPicPr preferRelativeResize="0"/>
          <p:nvPr/>
        </p:nvPicPr>
        <p:blipFill>
          <a:blip r:embed="rId5">
            <a:alphaModFix/>
          </a:blip>
          <a:stretch>
            <a:fillRect/>
          </a:stretch>
        </p:blipFill>
        <p:spPr>
          <a:xfrm>
            <a:off x="6345425" y="3236925"/>
            <a:ext cx="5421581" cy="3049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5"/>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128" name="Google Shape;128;p5"/>
          <p:cNvSpPr txBox="1"/>
          <p:nvPr/>
        </p:nvSpPr>
        <p:spPr>
          <a:xfrm>
            <a:off x="510453" y="2071249"/>
            <a:ext cx="2611997"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Neutral technical support</a:t>
            </a:r>
            <a:endParaRPr sz="1800">
              <a:solidFill>
                <a:schemeClr val="dk1"/>
              </a:solidFill>
              <a:latin typeface="Calibri"/>
              <a:ea typeface="Calibri"/>
              <a:cs typeface="Calibri"/>
              <a:sym typeface="Calibri"/>
            </a:endParaRPr>
          </a:p>
        </p:txBody>
      </p:sp>
      <p:sp>
        <p:nvSpPr>
          <p:cNvPr id="129" name="Google Shape;129;p5"/>
          <p:cNvSpPr txBox="1"/>
          <p:nvPr/>
        </p:nvSpPr>
        <p:spPr>
          <a:xfrm>
            <a:off x="510453" y="2548761"/>
            <a:ext cx="11171094" cy="41930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1800">
                <a:solidFill>
                  <a:schemeClr val="dk1"/>
                </a:solidFill>
                <a:latin typeface="Calibri"/>
                <a:ea typeface="Calibri"/>
                <a:cs typeface="Calibri"/>
                <a:sym typeface="Calibri"/>
              </a:rPr>
              <a:t>The organizers will provide neutral technical assistance for road races.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The maximum number of team cars in the convoy is 15 per race. For each country there are 5 car places per race. </a:t>
            </a:r>
            <a:endParaRPr sz="18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rPr lang="et-EE" sz="1800">
                <a:solidFill>
                  <a:srgbClr val="000000"/>
                </a:solidFill>
                <a:latin typeface="Calibri"/>
                <a:ea typeface="Calibri"/>
                <a:cs typeface="Calibri"/>
                <a:sym typeface="Calibri"/>
              </a:rPr>
              <a:t>The drawing lots for team cars will be held at the end of the team managers meeting 18.06.21 10:00 using </a:t>
            </a:r>
            <a:r>
              <a:rPr lang="et-EE" sz="1800" u="sng">
                <a:solidFill>
                  <a:srgbClr val="0563C1"/>
                </a:solidFill>
                <a:latin typeface="Calibri"/>
                <a:ea typeface="Calibri"/>
                <a:cs typeface="Calibri"/>
                <a:sym typeface="Calibri"/>
                <a:hlinkClick r:id="rId4">
                  <a:extLst>
                    <a:ext uri="{A12FA001-AC4F-418D-AE19-62706E023703}">
                      <ahyp:hlinkClr val="tx"/>
                    </a:ext>
                  </a:extLst>
                </a:hlinkClick>
              </a:rPr>
              <a:t>https://www.random.org/lists/</a:t>
            </a:r>
            <a:r>
              <a:rPr lang="et-EE" sz="1800">
                <a:solidFill>
                  <a:srgbClr val="000000"/>
                </a:solidFill>
                <a:latin typeface="Calibri"/>
                <a:ea typeface="Calibri"/>
                <a:cs typeface="Calibri"/>
                <a:sym typeface="Calibri"/>
              </a:rPr>
              <a:t> randomizer. </a:t>
            </a:r>
            <a:endParaRPr sz="1800">
              <a:solidFill>
                <a:srgbClr val="000000"/>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The order of team cars in the race will be determined as follows:</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1. In between combined list of team cars presented to the organizing federation.</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2. If the number on cars per race is less than 15 and team managers present a candidate at the team managers meeting for the free places a second order will determined in between these teams.</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The driver of the escort car must have a valid UCI license. </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3"/>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135" name="Google Shape;135;p3"/>
          <p:cNvSpPr txBox="1"/>
          <p:nvPr/>
        </p:nvSpPr>
        <p:spPr>
          <a:xfrm>
            <a:off x="510450" y="1994262"/>
            <a:ext cx="23559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t-EE" sz="2800">
                <a:solidFill>
                  <a:schemeClr val="dk1"/>
                </a:solidFill>
                <a:latin typeface="Calibri"/>
                <a:ea typeface="Calibri"/>
                <a:cs typeface="Calibri"/>
                <a:sym typeface="Calibri"/>
              </a:rPr>
              <a:t>Course maps:</a:t>
            </a:r>
            <a:endParaRPr b="1" sz="2800">
              <a:solidFill>
                <a:schemeClr val="dk1"/>
              </a:solidFill>
              <a:latin typeface="Calibri"/>
              <a:ea typeface="Calibri"/>
              <a:cs typeface="Calibri"/>
              <a:sym typeface="Calibri"/>
            </a:endParaRPr>
          </a:p>
        </p:txBody>
      </p:sp>
      <p:sp>
        <p:nvSpPr>
          <p:cNvPr id="136" name="Google Shape;136;p3"/>
          <p:cNvSpPr txBox="1"/>
          <p:nvPr/>
        </p:nvSpPr>
        <p:spPr>
          <a:xfrm>
            <a:off x="677850" y="2517447"/>
            <a:ext cx="10836300" cy="4802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2400">
                <a:solidFill>
                  <a:schemeClr val="dk1"/>
                </a:solidFill>
                <a:latin typeface="Calibri"/>
                <a:ea typeface="Calibri"/>
                <a:cs typeface="Calibri"/>
                <a:sym typeface="Calibri"/>
              </a:rPr>
              <a:t>Course maps </a:t>
            </a:r>
            <a:r>
              <a:rPr lang="et-EE" sz="2400">
                <a:solidFill>
                  <a:schemeClr val="dk1"/>
                </a:solidFill>
                <a:latin typeface="Calibri"/>
                <a:ea typeface="Calibri"/>
                <a:cs typeface="Calibri"/>
                <a:sym typeface="Calibri"/>
              </a:rPr>
              <a:t>definitions</a:t>
            </a:r>
            <a:r>
              <a:rPr lang="et-EE"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t-EE" sz="2400">
                <a:solidFill>
                  <a:schemeClr val="dk1"/>
                </a:solidFill>
                <a:latin typeface="Calibri"/>
                <a:ea typeface="Calibri"/>
                <a:cs typeface="Calibri"/>
                <a:sym typeface="Calibri"/>
              </a:rPr>
              <a:t>on Saturday 19.06 races</a:t>
            </a:r>
            <a:endParaRPr b="1" sz="2400">
              <a:solidFill>
                <a:schemeClr val="dk1"/>
              </a:solidFill>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et-EE" sz="2400">
                <a:solidFill>
                  <a:schemeClr val="dk1"/>
                </a:solidFill>
                <a:latin typeface="Calibri"/>
                <a:ea typeface="Calibri"/>
                <a:cs typeface="Calibri"/>
                <a:sym typeface="Calibri"/>
              </a:rPr>
              <a:t>big (big) lap=</a:t>
            </a:r>
            <a:r>
              <a:rPr lang="et-EE" sz="1100">
                <a:solidFill>
                  <a:schemeClr val="dk1"/>
                </a:solidFill>
                <a:highlight>
                  <a:srgbClr val="FFFFFF"/>
                </a:highlight>
                <a:latin typeface="Calibri"/>
                <a:ea typeface="Calibri"/>
                <a:cs typeface="Calibri"/>
                <a:sym typeface="Calibri"/>
              </a:rPr>
              <a:t> </a:t>
            </a:r>
            <a:r>
              <a:rPr lang="et-EE" sz="1500" u="sng">
                <a:solidFill>
                  <a:srgbClr val="1155CC"/>
                </a:solidFill>
                <a:highlight>
                  <a:srgbClr val="FFFFFF"/>
                </a:highlight>
                <a:hlinkClick r:id="rId4">
                  <a:extLst>
                    <a:ext uri="{A12FA001-AC4F-418D-AE19-62706E023703}">
                      <ahyp:hlinkClr val="tx"/>
                    </a:ext>
                  </a:extLst>
                </a:hlinkClick>
              </a:rPr>
              <a:t>https://www.google.com/maps/d/u/0/edit?mid=1rFiuF3siWsuCB6Lirh0TdvHe-niwJY6D&amp;usp=sharing</a:t>
            </a:r>
            <a:endParaRPr sz="2800">
              <a:solidFill>
                <a:schemeClr val="dk1"/>
              </a:solidFill>
              <a:latin typeface="Calibri"/>
              <a:ea typeface="Calibri"/>
              <a:cs typeface="Calibri"/>
              <a:sym typeface="Calibri"/>
            </a:endParaRPr>
          </a:p>
          <a:p>
            <a:pPr indent="0" lvl="0" marL="457200" marR="0" rtl="0" algn="l">
              <a:spcBef>
                <a:spcPts val="0"/>
              </a:spcBef>
              <a:spcAft>
                <a:spcPts val="0"/>
              </a:spcAft>
              <a:buNone/>
            </a:pPr>
            <a:r>
              <a:rPr lang="et-EE" sz="2400">
                <a:solidFill>
                  <a:schemeClr val="dk1"/>
                </a:solidFill>
                <a:latin typeface="Calibri"/>
                <a:ea typeface="Calibri"/>
                <a:cs typeface="Calibri"/>
                <a:sym typeface="Calibri"/>
              </a:rPr>
              <a:t> 3 km to the technical start+ 5,7 sart of the long lap inside of long lap+ 41 km + 2,5 km until the gravel section + gravel section 4 km+ 15,3 back to the </a:t>
            </a:r>
            <a:r>
              <a:rPr lang="et-EE" sz="2400">
                <a:solidFill>
                  <a:schemeClr val="dk1"/>
                </a:solidFill>
                <a:latin typeface="Calibri"/>
                <a:ea typeface="Calibri"/>
                <a:cs typeface="Calibri"/>
                <a:sym typeface="Calibri"/>
              </a:rPr>
              <a:t>finish</a:t>
            </a:r>
            <a:r>
              <a:rPr lang="et-EE" sz="2400">
                <a:solidFill>
                  <a:schemeClr val="dk1"/>
                </a:solidFill>
                <a:latin typeface="Calibri"/>
                <a:ea typeface="Calibri"/>
                <a:cs typeface="Calibri"/>
                <a:sym typeface="Calibri"/>
              </a:rPr>
              <a:t> line = </a:t>
            </a:r>
            <a:r>
              <a:rPr b="1" lang="et-EE" sz="2400">
                <a:solidFill>
                  <a:schemeClr val="dk1"/>
                </a:solidFill>
                <a:latin typeface="Calibri"/>
                <a:ea typeface="Calibri"/>
                <a:cs typeface="Calibri"/>
                <a:sym typeface="Calibri"/>
              </a:rPr>
              <a:t>71,5 km</a:t>
            </a:r>
            <a:endParaRPr b="1" sz="2400">
              <a:solidFill>
                <a:schemeClr val="dk1"/>
              </a:solidFill>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et-EE" sz="2400">
                <a:solidFill>
                  <a:schemeClr val="dk1"/>
                </a:solidFill>
                <a:latin typeface="Calibri"/>
                <a:ea typeface="Calibri"/>
                <a:cs typeface="Calibri"/>
                <a:sym typeface="Calibri"/>
              </a:rPr>
              <a:t>small lap = </a:t>
            </a:r>
            <a:r>
              <a:rPr b="1" lang="et-EE" sz="2400">
                <a:solidFill>
                  <a:schemeClr val="dk1"/>
                </a:solidFill>
                <a:latin typeface="Calibri"/>
                <a:ea typeface="Calibri"/>
                <a:cs typeface="Calibri"/>
                <a:sym typeface="Calibri"/>
              </a:rPr>
              <a:t>10,9 km</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t-EE" sz="2400">
                <a:solidFill>
                  <a:schemeClr val="dk1"/>
                </a:solidFill>
                <a:latin typeface="Calibri"/>
                <a:ea typeface="Calibri"/>
                <a:cs typeface="Calibri"/>
                <a:sym typeface="Calibri"/>
              </a:rPr>
              <a:t>on Sunday 20.06 races</a:t>
            </a:r>
            <a:endParaRPr b="1" sz="2400">
              <a:solidFill>
                <a:schemeClr val="dk1"/>
              </a:solidFill>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et-EE" sz="2400">
                <a:solidFill>
                  <a:schemeClr val="dk1"/>
                </a:solidFill>
                <a:latin typeface="Calibri"/>
                <a:ea typeface="Calibri"/>
                <a:cs typeface="Calibri"/>
                <a:sym typeface="Calibri"/>
              </a:rPr>
              <a:t>Small big lap = 3 km + 5,7 + 2,5 + 4 km + 15,3 = </a:t>
            </a:r>
            <a:r>
              <a:rPr b="1" lang="et-EE" sz="2400">
                <a:solidFill>
                  <a:schemeClr val="dk1"/>
                </a:solidFill>
                <a:latin typeface="Calibri"/>
                <a:ea typeface="Calibri"/>
                <a:cs typeface="Calibri"/>
                <a:sym typeface="Calibri"/>
              </a:rPr>
              <a:t>30,5 km</a:t>
            </a:r>
            <a:endParaRPr b="1" sz="2400">
              <a:solidFill>
                <a:schemeClr val="dk1"/>
              </a:solidFill>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et-EE" sz="2400">
                <a:solidFill>
                  <a:schemeClr val="dk1"/>
                </a:solidFill>
                <a:latin typeface="Calibri"/>
                <a:ea typeface="Calibri"/>
                <a:cs typeface="Calibri"/>
                <a:sym typeface="Calibri"/>
              </a:rPr>
              <a:t>small lap = 10,9 km</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gdde11e52c9_1_12"/>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42" name="Google Shape;142;gdde11e52c9_1_12"/>
          <p:cNvSpPr txBox="1"/>
          <p:nvPr/>
        </p:nvSpPr>
        <p:spPr>
          <a:xfrm>
            <a:off x="510450" y="2071250"/>
            <a:ext cx="23559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t-EE" sz="2800">
                <a:solidFill>
                  <a:schemeClr val="dk1"/>
                </a:solidFill>
                <a:latin typeface="Calibri"/>
                <a:ea typeface="Calibri"/>
                <a:cs typeface="Calibri"/>
                <a:sym typeface="Calibri"/>
              </a:rPr>
              <a:t>Course maps:</a:t>
            </a:r>
            <a:endParaRPr b="1" sz="2800">
              <a:solidFill>
                <a:schemeClr val="dk1"/>
              </a:solidFill>
              <a:latin typeface="Calibri"/>
              <a:ea typeface="Calibri"/>
              <a:cs typeface="Calibri"/>
              <a:sym typeface="Calibri"/>
            </a:endParaRPr>
          </a:p>
        </p:txBody>
      </p:sp>
      <p:sp>
        <p:nvSpPr>
          <p:cNvPr id="143" name="Google Shape;143;gdde11e52c9_1_12"/>
          <p:cNvSpPr txBox="1"/>
          <p:nvPr/>
        </p:nvSpPr>
        <p:spPr>
          <a:xfrm>
            <a:off x="669725" y="2761447"/>
            <a:ext cx="10836300" cy="138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2400">
                <a:solidFill>
                  <a:schemeClr val="dk1"/>
                </a:solidFill>
                <a:latin typeface="Calibri"/>
                <a:ea typeface="Calibri"/>
                <a:cs typeface="Calibri"/>
                <a:sym typeface="Calibri"/>
              </a:rPr>
              <a:t>Last 3 km is on a small lap and its similar in every race:</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and may be its worth to look at that small video clip from Ampler Development Team facebook channel:</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u="sng">
                <a:solidFill>
                  <a:schemeClr val="hlink"/>
                </a:solidFill>
                <a:latin typeface="Calibri"/>
                <a:ea typeface="Calibri"/>
                <a:cs typeface="Calibri"/>
                <a:sym typeface="Calibri"/>
                <a:hlinkClick r:id="rId4"/>
              </a:rPr>
              <a:t>https://www.facebook.com/TeamAmpler/posts/175044831295756</a:t>
            </a:r>
            <a:r>
              <a:rPr b="1" lang="et-EE" sz="1800">
                <a:solidFill>
                  <a:schemeClr val="dk1"/>
                </a:solidFill>
                <a:latin typeface="Calibri"/>
                <a:ea typeface="Calibri"/>
                <a:cs typeface="Calibri"/>
                <a:sym typeface="Calibri"/>
              </a:rPr>
              <a:t> </a:t>
            </a:r>
            <a:endParaRPr b="1"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gdde11e52c9_1_0"/>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49" name="Google Shape;149;gdde11e52c9_1_0"/>
          <p:cNvSpPr txBox="1"/>
          <p:nvPr/>
        </p:nvSpPr>
        <p:spPr>
          <a:xfrm>
            <a:off x="510453" y="2071249"/>
            <a:ext cx="930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Feeding</a:t>
            </a:r>
            <a:endParaRPr sz="1800">
              <a:solidFill>
                <a:schemeClr val="dk1"/>
              </a:solidFill>
              <a:latin typeface="Calibri"/>
              <a:ea typeface="Calibri"/>
              <a:cs typeface="Calibri"/>
              <a:sym typeface="Calibri"/>
            </a:endParaRPr>
          </a:p>
        </p:txBody>
      </p:sp>
      <p:sp>
        <p:nvSpPr>
          <p:cNvPr id="150" name="Google Shape;150;gdde11e52c9_1_0"/>
          <p:cNvSpPr txBox="1"/>
          <p:nvPr/>
        </p:nvSpPr>
        <p:spPr>
          <a:xfrm>
            <a:off x="510453" y="2548761"/>
            <a:ext cx="11171100" cy="341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1800">
                <a:solidFill>
                  <a:schemeClr val="dk1"/>
                </a:solidFill>
                <a:latin typeface="Calibri"/>
                <a:ea typeface="Calibri"/>
                <a:cs typeface="Calibri"/>
                <a:sym typeface="Calibri"/>
              </a:rPr>
              <a:t>19.06 Saturday</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10:00 </a:t>
            </a:r>
            <a:r>
              <a:rPr lang="et-EE" sz="1800">
                <a:solidFill>
                  <a:schemeClr val="dk1"/>
                </a:solidFill>
                <a:latin typeface="Calibri"/>
                <a:ea typeface="Calibri"/>
                <a:cs typeface="Calibri"/>
                <a:sym typeface="Calibri"/>
              </a:rPr>
              <a:t>M Sport/Amateurs; M Masters 30-49. Distance 112,7 km. From first feeding zone till last 20 km</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13:10 </a:t>
            </a:r>
            <a:r>
              <a:rPr lang="et-EE" sz="1800">
                <a:solidFill>
                  <a:schemeClr val="dk1"/>
                </a:solidFill>
                <a:latin typeface="Calibri"/>
                <a:ea typeface="Calibri"/>
                <a:cs typeface="Calibri"/>
                <a:sym typeface="Calibri"/>
              </a:rPr>
              <a:t>M16. Distance 82,7 km. From first feeding zone end of long lap</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13:20 </a:t>
            </a:r>
            <a:r>
              <a:rPr lang="et-EE" sz="1800">
                <a:solidFill>
                  <a:schemeClr val="dk1"/>
                </a:solidFill>
                <a:latin typeface="Calibri"/>
                <a:ea typeface="Calibri"/>
                <a:cs typeface="Calibri"/>
                <a:sym typeface="Calibri"/>
              </a:rPr>
              <a:t>M Masters 65-75+. Distance 32,7 km. On the 2nd short lap</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16:00 </a:t>
            </a:r>
            <a:r>
              <a:rPr lang="et-EE" sz="1800">
                <a:solidFill>
                  <a:schemeClr val="dk1"/>
                </a:solidFill>
                <a:latin typeface="Calibri"/>
                <a:ea typeface="Calibri"/>
                <a:cs typeface="Calibri"/>
                <a:sym typeface="Calibri"/>
              </a:rPr>
              <a:t>MJ. Distance 112,7 km. From first feeding zone till last 20 km</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16:10 </a:t>
            </a:r>
            <a:r>
              <a:rPr lang="et-EE" sz="1800">
                <a:solidFill>
                  <a:schemeClr val="dk1"/>
                </a:solidFill>
                <a:latin typeface="Calibri"/>
                <a:ea typeface="Calibri"/>
                <a:cs typeface="Calibri"/>
                <a:sym typeface="Calibri"/>
              </a:rPr>
              <a:t>W16. Distance 43,6 km. From the 2nd till the end of 3th short lap</a:t>
            </a:r>
            <a:endParaRPr sz="1800">
              <a:solidFill>
                <a:schemeClr val="dk1"/>
              </a:solidFill>
              <a:latin typeface="Calibri"/>
              <a:ea typeface="Calibri"/>
              <a:cs typeface="Calibri"/>
              <a:sym typeface="Calibri"/>
            </a:endParaRPr>
          </a:p>
          <a:p>
            <a:pPr indent="457200" lvl="0" marL="0" marR="0" rtl="0" algn="l">
              <a:spcBef>
                <a:spcPts val="0"/>
              </a:spcBef>
              <a:spcAft>
                <a:spcPts val="0"/>
              </a:spcAft>
              <a:buNone/>
            </a:pPr>
            <a:r>
              <a:rPr lang="et-E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20.06 Sunday</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10:00 </a:t>
            </a:r>
            <a:r>
              <a:rPr lang="et-EE" sz="1800">
                <a:solidFill>
                  <a:schemeClr val="dk1"/>
                </a:solidFill>
                <a:latin typeface="Calibri"/>
                <a:ea typeface="Calibri"/>
                <a:cs typeface="Calibri"/>
                <a:sym typeface="Calibri"/>
              </a:rPr>
              <a:t>WJ, WE/WU, W Sport/amateurs, W Masters 30-59. Distance 82,5 km. From the first feeding zone till the end of 5th short lap</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12:40 </a:t>
            </a:r>
            <a:r>
              <a:rPr lang="et-EE" sz="1800">
                <a:solidFill>
                  <a:schemeClr val="dk1"/>
                </a:solidFill>
                <a:latin typeface="Calibri"/>
                <a:ea typeface="Calibri"/>
                <a:cs typeface="Calibri"/>
                <a:sym typeface="Calibri"/>
              </a:rPr>
              <a:t>M Masters 50-64. Distance 82,5 km. From the 1st till the end of 5th short lap</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t-EE" sz="1800">
                <a:solidFill>
                  <a:schemeClr val="dk1"/>
                </a:solidFill>
                <a:latin typeface="Calibri"/>
                <a:ea typeface="Calibri"/>
                <a:cs typeface="Calibri"/>
                <a:sym typeface="Calibri"/>
              </a:rPr>
              <a:t>13:00 </a:t>
            </a:r>
            <a:r>
              <a:rPr lang="et-EE" sz="1800">
                <a:solidFill>
                  <a:schemeClr val="dk1"/>
                </a:solidFill>
                <a:latin typeface="Calibri"/>
                <a:ea typeface="Calibri"/>
                <a:cs typeface="Calibri"/>
                <a:sym typeface="Calibri"/>
              </a:rPr>
              <a:t>ME/MU. Distance 178,1 km. From first feeding zone till the end of 5th short lap</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gdde11e52c9_0_28"/>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56" name="Google Shape;156;gdde11e52c9_0_28"/>
          <p:cNvSpPr txBox="1"/>
          <p:nvPr/>
        </p:nvSpPr>
        <p:spPr>
          <a:xfrm>
            <a:off x="510449" y="2071250"/>
            <a:ext cx="74325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t-EE" sz="2800">
                <a:solidFill>
                  <a:schemeClr val="dk1"/>
                </a:solidFill>
                <a:latin typeface="Calibri"/>
                <a:ea typeface="Calibri"/>
                <a:cs typeface="Calibri"/>
                <a:sym typeface="Calibri"/>
              </a:rPr>
              <a:t>Feeding and Trash zone signs</a:t>
            </a:r>
            <a:r>
              <a:rPr b="1" lang="et-EE" sz="2800">
                <a:solidFill>
                  <a:schemeClr val="dk1"/>
                </a:solidFill>
                <a:latin typeface="Calibri"/>
                <a:ea typeface="Calibri"/>
                <a:cs typeface="Calibri"/>
                <a:sym typeface="Calibri"/>
              </a:rPr>
              <a:t>:</a:t>
            </a:r>
            <a:endParaRPr b="1" sz="2800">
              <a:solidFill>
                <a:schemeClr val="dk1"/>
              </a:solidFill>
              <a:latin typeface="Calibri"/>
              <a:ea typeface="Calibri"/>
              <a:cs typeface="Calibri"/>
              <a:sym typeface="Calibri"/>
            </a:endParaRPr>
          </a:p>
        </p:txBody>
      </p:sp>
      <p:pic>
        <p:nvPicPr>
          <p:cNvPr id="157" name="Google Shape;157;gdde11e52c9_0_28"/>
          <p:cNvPicPr preferRelativeResize="0"/>
          <p:nvPr/>
        </p:nvPicPr>
        <p:blipFill>
          <a:blip r:embed="rId4">
            <a:alphaModFix/>
          </a:blip>
          <a:stretch>
            <a:fillRect/>
          </a:stretch>
        </p:blipFill>
        <p:spPr>
          <a:xfrm>
            <a:off x="205075" y="2792600"/>
            <a:ext cx="5489074" cy="3087601"/>
          </a:xfrm>
          <a:prstGeom prst="rect">
            <a:avLst/>
          </a:prstGeom>
          <a:noFill/>
          <a:ln>
            <a:noFill/>
          </a:ln>
        </p:spPr>
      </p:pic>
      <p:pic>
        <p:nvPicPr>
          <p:cNvPr id="158" name="Google Shape;158;gdde11e52c9_0_28"/>
          <p:cNvPicPr preferRelativeResize="0"/>
          <p:nvPr/>
        </p:nvPicPr>
        <p:blipFill>
          <a:blip r:embed="rId5">
            <a:alphaModFix/>
          </a:blip>
          <a:stretch>
            <a:fillRect/>
          </a:stretch>
        </p:blipFill>
        <p:spPr>
          <a:xfrm>
            <a:off x="6389200" y="2792600"/>
            <a:ext cx="5650402" cy="31783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6"/>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164" name="Google Shape;164;p6"/>
          <p:cNvSpPr txBox="1"/>
          <p:nvPr/>
        </p:nvSpPr>
        <p:spPr>
          <a:xfrm>
            <a:off x="510448" y="2071250"/>
            <a:ext cx="2865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2000">
                <a:solidFill>
                  <a:schemeClr val="dk1"/>
                </a:solidFill>
                <a:latin typeface="Calibri"/>
                <a:ea typeface="Calibri"/>
                <a:cs typeface="Calibri"/>
                <a:sym typeface="Calibri"/>
              </a:rPr>
              <a:t>Medical services</a:t>
            </a:r>
            <a:endParaRPr sz="2000">
              <a:solidFill>
                <a:schemeClr val="dk1"/>
              </a:solidFill>
              <a:latin typeface="Calibri"/>
              <a:ea typeface="Calibri"/>
              <a:cs typeface="Calibri"/>
              <a:sym typeface="Calibri"/>
            </a:endParaRPr>
          </a:p>
        </p:txBody>
      </p:sp>
      <p:sp>
        <p:nvSpPr>
          <p:cNvPr id="165" name="Google Shape;165;p6"/>
          <p:cNvSpPr txBox="1"/>
          <p:nvPr/>
        </p:nvSpPr>
        <p:spPr>
          <a:xfrm>
            <a:off x="510453" y="2548761"/>
            <a:ext cx="11171100" cy="4228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t-EE" sz="2000">
                <a:solidFill>
                  <a:schemeClr val="dk1"/>
                </a:solidFill>
                <a:latin typeface="Calibri"/>
                <a:ea typeface="Calibri"/>
                <a:cs typeface="Calibri"/>
                <a:sym typeface="Calibri"/>
              </a:rPr>
              <a:t>Medical assistance is provided at the start and finish site of the competition. During the competition the ambulance serving the event will drive behind the cars accompanying the peloton.</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rPr lang="et-EE" sz="2000">
                <a:solidFill>
                  <a:schemeClr val="dk1"/>
                </a:solidFill>
                <a:latin typeface="Calibri"/>
                <a:ea typeface="Calibri"/>
                <a:cs typeface="Calibri"/>
                <a:sym typeface="Calibri"/>
              </a:rPr>
              <a:t>We have 2 ambulance cars serving the races one by one if there is two races in the same time</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rPr lang="et-EE" sz="2000">
                <a:solidFill>
                  <a:schemeClr val="dk1"/>
                </a:solidFill>
                <a:latin typeface="Calibri"/>
                <a:ea typeface="Calibri"/>
                <a:cs typeface="Calibri"/>
                <a:sym typeface="Calibri"/>
              </a:rPr>
              <a:t>or both of them in a bigger races in a same time</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rPr lang="et-EE" sz="2000">
                <a:solidFill>
                  <a:schemeClr val="dk1"/>
                </a:solidFill>
                <a:latin typeface="Calibri"/>
                <a:ea typeface="Calibri"/>
                <a:cs typeface="Calibri"/>
                <a:sym typeface="Calibri"/>
              </a:rPr>
              <a:t>There is a race doctor car in a bigger races</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rPr lang="et-EE" sz="2000">
                <a:solidFill>
                  <a:schemeClr val="dk1"/>
                </a:solidFill>
                <a:latin typeface="Calibri"/>
                <a:ea typeface="Calibri"/>
                <a:cs typeface="Calibri"/>
                <a:sym typeface="Calibri"/>
              </a:rPr>
              <a:t>There is also a doctor in the competition centre all the time</a:t>
            </a:r>
            <a:endParaRPr sz="20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20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2000">
                <a:solidFill>
                  <a:schemeClr val="dk1"/>
                </a:solidFill>
                <a:latin typeface="Calibri"/>
                <a:ea typeface="Calibri"/>
                <a:cs typeface="Calibri"/>
                <a:sym typeface="Calibri"/>
              </a:rPr>
              <a:t>Nearest hospital is Valga Haigla (Peetri street 2, Valga).</a:t>
            </a:r>
            <a:endParaRPr sz="20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7"/>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171" name="Google Shape;171;p7"/>
          <p:cNvSpPr txBox="1"/>
          <p:nvPr/>
        </p:nvSpPr>
        <p:spPr>
          <a:xfrm>
            <a:off x="510441" y="2071250"/>
            <a:ext cx="98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Official prize ceremony  and Broadcast information</a:t>
            </a:r>
            <a:endParaRPr sz="1800">
              <a:solidFill>
                <a:schemeClr val="dk1"/>
              </a:solidFill>
              <a:latin typeface="Calibri"/>
              <a:ea typeface="Calibri"/>
              <a:cs typeface="Calibri"/>
              <a:sym typeface="Calibri"/>
            </a:endParaRPr>
          </a:p>
        </p:txBody>
      </p:sp>
      <p:sp>
        <p:nvSpPr>
          <p:cNvPr id="172" name="Google Shape;172;p7"/>
          <p:cNvSpPr txBox="1"/>
          <p:nvPr/>
        </p:nvSpPr>
        <p:spPr>
          <a:xfrm>
            <a:off x="510453" y="2548761"/>
            <a:ext cx="11171100" cy="41181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800"/>
              </a:spcBef>
              <a:spcAft>
                <a:spcPts val="0"/>
              </a:spcAft>
              <a:buNone/>
            </a:pPr>
            <a:r>
              <a:rPr b="1" lang="et-EE" sz="2000">
                <a:solidFill>
                  <a:schemeClr val="dk1"/>
                </a:solidFill>
                <a:latin typeface="Calibri"/>
                <a:ea typeface="Calibri"/>
                <a:cs typeface="Calibri"/>
                <a:sym typeface="Calibri"/>
              </a:rPr>
              <a:t>There will be 4 prize ceremonies every day after every race - check the </a:t>
            </a:r>
            <a:r>
              <a:rPr b="1" lang="et-EE" sz="2000">
                <a:solidFill>
                  <a:schemeClr val="dk1"/>
                </a:solidFill>
                <a:latin typeface="Calibri"/>
                <a:ea typeface="Calibri"/>
                <a:cs typeface="Calibri"/>
                <a:sym typeface="Calibri"/>
              </a:rPr>
              <a:t>exact</a:t>
            </a:r>
            <a:r>
              <a:rPr b="1" lang="et-EE" sz="2000">
                <a:solidFill>
                  <a:schemeClr val="dk1"/>
                </a:solidFill>
                <a:latin typeface="Calibri"/>
                <a:ea typeface="Calibri"/>
                <a:cs typeface="Calibri"/>
                <a:sym typeface="Calibri"/>
              </a:rPr>
              <a:t> program of the race !</a:t>
            </a:r>
            <a:endParaRPr b="1" sz="2000">
              <a:solidFill>
                <a:schemeClr val="dk1"/>
              </a:solidFill>
              <a:latin typeface="Calibri"/>
              <a:ea typeface="Calibri"/>
              <a:cs typeface="Calibri"/>
              <a:sym typeface="Calibri"/>
            </a:endParaRPr>
          </a:p>
          <a:p>
            <a:pPr indent="-342900" lvl="0" marL="457200" marR="0" rtl="0" algn="l">
              <a:lnSpc>
                <a:spcPct val="107000"/>
              </a:lnSpc>
              <a:spcBef>
                <a:spcPts val="800"/>
              </a:spcBef>
              <a:spcAft>
                <a:spcPts val="0"/>
              </a:spcAft>
              <a:buClr>
                <a:schemeClr val="dk1"/>
              </a:buClr>
              <a:buSzPts val="1800"/>
              <a:buFont typeface="Calibri"/>
              <a:buChar char="●"/>
            </a:pPr>
            <a:r>
              <a:rPr lang="et-EE" sz="1800">
                <a:solidFill>
                  <a:schemeClr val="dk1"/>
                </a:solidFill>
                <a:latin typeface="Calibri"/>
                <a:ea typeface="Calibri"/>
                <a:cs typeface="Calibri"/>
                <a:sym typeface="Calibri"/>
              </a:rPr>
              <a:t>Starting with BRC (Baltic Road Championships winners</a:t>
            </a:r>
            <a:endParaRPr sz="1800">
              <a:solidFill>
                <a:schemeClr val="dk1"/>
              </a:solidFill>
              <a:latin typeface="Calibri"/>
              <a:ea typeface="Calibri"/>
              <a:cs typeface="Calibri"/>
              <a:sym typeface="Calibri"/>
            </a:endParaRPr>
          </a:p>
          <a:p>
            <a:pPr indent="-342900" lvl="0" marL="457200" marR="0" rtl="0" algn="l">
              <a:lnSpc>
                <a:spcPct val="107000"/>
              </a:lnSpc>
              <a:spcBef>
                <a:spcPts val="0"/>
              </a:spcBef>
              <a:spcAft>
                <a:spcPts val="0"/>
              </a:spcAft>
              <a:buClr>
                <a:schemeClr val="dk1"/>
              </a:buClr>
              <a:buSzPts val="1800"/>
              <a:buFont typeface="Calibri"/>
              <a:buChar char="●"/>
            </a:pPr>
            <a:r>
              <a:rPr lang="et-EE" sz="1800">
                <a:solidFill>
                  <a:schemeClr val="dk1"/>
                </a:solidFill>
                <a:latin typeface="Calibri"/>
                <a:ea typeface="Calibri"/>
                <a:cs typeface="Calibri"/>
                <a:sym typeface="Calibri"/>
              </a:rPr>
              <a:t>Estonian Championship</a:t>
            </a:r>
            <a:endParaRPr sz="1800">
              <a:solidFill>
                <a:schemeClr val="dk1"/>
              </a:solidFill>
              <a:latin typeface="Calibri"/>
              <a:ea typeface="Calibri"/>
              <a:cs typeface="Calibri"/>
              <a:sym typeface="Calibri"/>
            </a:endParaRPr>
          </a:p>
          <a:p>
            <a:pPr indent="-342900" lvl="0" marL="457200" marR="0" rtl="0" algn="l">
              <a:lnSpc>
                <a:spcPct val="107000"/>
              </a:lnSpc>
              <a:spcBef>
                <a:spcPts val="0"/>
              </a:spcBef>
              <a:spcAft>
                <a:spcPts val="0"/>
              </a:spcAft>
              <a:buClr>
                <a:schemeClr val="dk1"/>
              </a:buClr>
              <a:buSzPts val="1800"/>
              <a:buFont typeface="Calibri"/>
              <a:buChar char="●"/>
            </a:pPr>
            <a:r>
              <a:rPr lang="et-EE" sz="1800">
                <a:solidFill>
                  <a:schemeClr val="dk1"/>
                </a:solidFill>
                <a:latin typeface="Calibri"/>
                <a:ea typeface="Calibri"/>
                <a:cs typeface="Calibri"/>
                <a:sym typeface="Calibri"/>
              </a:rPr>
              <a:t>Latvian Championship</a:t>
            </a:r>
            <a:endParaRPr sz="1800">
              <a:solidFill>
                <a:schemeClr val="dk1"/>
              </a:solidFill>
              <a:latin typeface="Calibri"/>
              <a:ea typeface="Calibri"/>
              <a:cs typeface="Calibri"/>
              <a:sym typeface="Calibri"/>
            </a:endParaRPr>
          </a:p>
          <a:p>
            <a:pPr indent="-342900" lvl="0" marL="457200" marR="0" rtl="0" algn="l">
              <a:lnSpc>
                <a:spcPct val="107000"/>
              </a:lnSpc>
              <a:spcBef>
                <a:spcPts val="0"/>
              </a:spcBef>
              <a:spcAft>
                <a:spcPts val="0"/>
              </a:spcAft>
              <a:buClr>
                <a:schemeClr val="dk1"/>
              </a:buClr>
              <a:buSzPts val="1800"/>
              <a:buFont typeface="Calibri"/>
              <a:buChar char="●"/>
            </a:pPr>
            <a:r>
              <a:rPr lang="et-EE" sz="1800">
                <a:solidFill>
                  <a:schemeClr val="dk1"/>
                </a:solidFill>
                <a:latin typeface="Calibri"/>
                <a:ea typeface="Calibri"/>
                <a:cs typeface="Calibri"/>
                <a:sym typeface="Calibri"/>
              </a:rPr>
              <a:t>Lithuanian Championship</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Please help to ensure that your winners are delivered to the award podium area as soon as possible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Especially</a:t>
            </a:r>
            <a:r>
              <a:rPr lang="et-EE" sz="1800">
                <a:solidFill>
                  <a:schemeClr val="dk1"/>
                </a:solidFill>
                <a:latin typeface="Calibri"/>
                <a:ea typeface="Calibri"/>
                <a:cs typeface="Calibri"/>
                <a:sym typeface="Calibri"/>
              </a:rPr>
              <a:t> on Sunday`s races as there is the direct online and TV broadcast</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b="1" lang="et-EE" sz="2000">
                <a:solidFill>
                  <a:schemeClr val="dk1"/>
                </a:solidFill>
                <a:latin typeface="Calibri"/>
                <a:ea typeface="Calibri"/>
                <a:cs typeface="Calibri"/>
                <a:sym typeface="Calibri"/>
              </a:rPr>
              <a:t>Broadcast information:</a:t>
            </a:r>
            <a:endParaRPr b="1" sz="20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Broadcast information: Sunday from 10:00 - 13:00 / 15:00 - 17:30 </a:t>
            </a:r>
            <a:r>
              <a:rPr lang="et-EE" sz="1800">
                <a:solidFill>
                  <a:srgbClr val="FF0000"/>
                </a:solidFill>
                <a:latin typeface="Calibri"/>
                <a:ea typeface="Calibri"/>
                <a:cs typeface="Calibri"/>
                <a:sym typeface="Calibri"/>
              </a:rPr>
              <a:t>( ????)</a:t>
            </a:r>
            <a:endParaRPr sz="1800">
              <a:solidFill>
                <a:srgbClr val="FF0000"/>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TV broadcast: Sunday from 15:00 - 17:30 ( EST/LAT national TV)</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gdde11e52c9_0_12"/>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78" name="Google Shape;178;gdde11e52c9_0_12"/>
          <p:cNvSpPr txBox="1"/>
          <p:nvPr/>
        </p:nvSpPr>
        <p:spPr>
          <a:xfrm>
            <a:off x="510453" y="2071249"/>
            <a:ext cx="23811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Official prize ceremony</a:t>
            </a:r>
            <a:endParaRPr sz="1800">
              <a:solidFill>
                <a:schemeClr val="dk1"/>
              </a:solidFill>
              <a:latin typeface="Calibri"/>
              <a:ea typeface="Calibri"/>
              <a:cs typeface="Calibri"/>
              <a:sym typeface="Calibri"/>
            </a:endParaRPr>
          </a:p>
        </p:txBody>
      </p:sp>
      <p:sp>
        <p:nvSpPr>
          <p:cNvPr id="179" name="Google Shape;179;gdde11e52c9_0_12"/>
          <p:cNvSpPr txBox="1"/>
          <p:nvPr/>
        </p:nvSpPr>
        <p:spPr>
          <a:xfrm>
            <a:off x="510453" y="2548761"/>
            <a:ext cx="11171100" cy="40524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t-EE" sz="1800">
                <a:solidFill>
                  <a:schemeClr val="dk1"/>
                </a:solidFill>
                <a:latin typeface="Calibri"/>
                <a:ea typeface="Calibri"/>
                <a:cs typeface="Calibri"/>
                <a:sym typeface="Calibri"/>
              </a:rPr>
              <a:t>The winner of the race will be named Baltic champion and will be awarded with a prize from competition partners. The second and third place winners will be awarded with a prize from competition partners.</a:t>
            </a:r>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Official awards ceremony must be attended by all athletes who have won prizes in their age category. Athletes who do not appear for the award will lose their right to the prizes and may be fined in accordance with the UCI regulations.</a:t>
            </a:r>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Riders must present themselves in race clothing, wearing their team jersey and shall not wear a cap, headband, glasses or any other accessory until they leave the podium ceremony area.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b="1"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b="1" lang="et-EE" sz="1800">
                <a:solidFill>
                  <a:schemeClr val="dk1"/>
                </a:solidFill>
                <a:latin typeface="Calibri"/>
                <a:ea typeface="Calibri"/>
                <a:cs typeface="Calibri"/>
                <a:sym typeface="Calibri"/>
              </a:rPr>
              <a:t>ME/MU			WE/WU/WJ/Wmas/Wamat		MJ</a:t>
            </a:r>
            <a:endParaRPr b="1"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I place	1 000 €		I place	1 000 €			I place	500 €</a:t>
            </a:r>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II place	600 €		II place	600 €			II place	300 €</a:t>
            </a:r>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III place	400 €		III place	400 €			III place	200 €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gdde11e52c9_0_36"/>
          <p:cNvPicPr preferRelativeResize="0"/>
          <p:nvPr/>
        </p:nvPicPr>
        <p:blipFill rotWithShape="1">
          <a:blip r:embed="rId3">
            <a:alphaModFix/>
          </a:blip>
          <a:srcRect b="0" l="0" r="0" t="0"/>
          <a:stretch/>
        </p:blipFill>
        <p:spPr>
          <a:xfrm>
            <a:off x="510453" y="119031"/>
            <a:ext cx="11171091" cy="1631235"/>
          </a:xfrm>
          <a:prstGeom prst="rect">
            <a:avLst/>
          </a:prstGeom>
          <a:noFill/>
          <a:ln>
            <a:noFill/>
          </a:ln>
        </p:spPr>
      </p:pic>
      <p:sp>
        <p:nvSpPr>
          <p:cNvPr id="185" name="Google Shape;185;gdde11e52c9_0_36"/>
          <p:cNvSpPr txBox="1"/>
          <p:nvPr/>
        </p:nvSpPr>
        <p:spPr>
          <a:xfrm>
            <a:off x="510442" y="2071250"/>
            <a:ext cx="87453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2200">
                <a:solidFill>
                  <a:srgbClr val="222222"/>
                </a:solidFill>
                <a:latin typeface="Calibri"/>
                <a:ea typeface="Calibri"/>
                <a:cs typeface="Calibri"/>
                <a:sym typeface="Calibri"/>
              </a:rPr>
              <a:t>Washing facilities after the competition</a:t>
            </a:r>
            <a:endParaRPr sz="2200">
              <a:solidFill>
                <a:schemeClr val="dk1"/>
              </a:solidFill>
              <a:latin typeface="Calibri"/>
              <a:ea typeface="Calibri"/>
              <a:cs typeface="Calibri"/>
              <a:sym typeface="Calibri"/>
            </a:endParaRPr>
          </a:p>
        </p:txBody>
      </p:sp>
      <p:sp>
        <p:nvSpPr>
          <p:cNvPr id="186" name="Google Shape;186;gdde11e52c9_0_36"/>
          <p:cNvSpPr txBox="1"/>
          <p:nvPr/>
        </p:nvSpPr>
        <p:spPr>
          <a:xfrm>
            <a:off x="510453" y="2548761"/>
            <a:ext cx="11171100" cy="2416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800"/>
              </a:spcBef>
              <a:spcAft>
                <a:spcPts val="0"/>
              </a:spcAft>
              <a:buNone/>
            </a:pPr>
            <a:r>
              <a:rPr lang="et-EE" sz="1800">
                <a:solidFill>
                  <a:schemeClr val="dk1"/>
                </a:solidFill>
                <a:highlight>
                  <a:srgbClr val="FFFFFF"/>
                </a:highlight>
              </a:rPr>
              <a:t>19.06 ja 20.06 on an fluent basis  from 11:00-19:00</a:t>
            </a:r>
            <a:endParaRPr sz="1800">
              <a:solidFill>
                <a:schemeClr val="dk1"/>
              </a:solidFill>
              <a:highlight>
                <a:srgbClr val="FFFFFF"/>
              </a:highlight>
            </a:endParaRPr>
          </a:p>
          <a:p>
            <a:pPr indent="0" lvl="0" marL="0" marR="0" rtl="0" algn="l">
              <a:lnSpc>
                <a:spcPct val="107000"/>
              </a:lnSpc>
              <a:spcBef>
                <a:spcPts val="800"/>
              </a:spcBef>
              <a:spcAft>
                <a:spcPts val="0"/>
              </a:spcAft>
              <a:buNone/>
            </a:pPr>
            <a:r>
              <a:t/>
            </a:r>
            <a:endParaRPr sz="1800">
              <a:solidFill>
                <a:schemeClr val="dk1"/>
              </a:solidFill>
              <a:highlight>
                <a:srgbClr val="FFFFFF"/>
              </a:highlight>
            </a:endParaRPr>
          </a:p>
          <a:p>
            <a:pPr indent="0" lvl="0" marL="0" marR="0" rtl="0" algn="l">
              <a:lnSpc>
                <a:spcPct val="107000"/>
              </a:lnSpc>
              <a:spcBef>
                <a:spcPts val="800"/>
              </a:spcBef>
              <a:spcAft>
                <a:spcPts val="0"/>
              </a:spcAft>
              <a:buNone/>
            </a:pPr>
            <a:r>
              <a:rPr lang="et-EE" sz="1800">
                <a:solidFill>
                  <a:schemeClr val="dk1"/>
                </a:solidFill>
                <a:highlight>
                  <a:srgbClr val="FFFFFF"/>
                </a:highlight>
              </a:rPr>
              <a:t>called: Valga Sport Hall</a:t>
            </a:r>
            <a:endParaRPr sz="1800">
              <a:solidFill>
                <a:schemeClr val="dk1"/>
              </a:solidFill>
              <a:highlight>
                <a:srgbClr val="FFFFFF"/>
              </a:highlight>
            </a:endParaRPr>
          </a:p>
          <a:p>
            <a:pPr indent="0" lvl="0" marL="0" marR="0" rtl="0" algn="l">
              <a:lnSpc>
                <a:spcPct val="107000"/>
              </a:lnSpc>
              <a:spcBef>
                <a:spcPts val="800"/>
              </a:spcBef>
              <a:spcAft>
                <a:spcPts val="0"/>
              </a:spcAft>
              <a:buNone/>
            </a:pPr>
            <a:r>
              <a:rPr lang="et-EE" sz="1800">
                <a:solidFill>
                  <a:schemeClr val="dk1"/>
                </a:solidFill>
                <a:highlight>
                  <a:srgbClr val="FFFFFF"/>
                </a:highlight>
              </a:rPr>
              <a:t>address: </a:t>
            </a:r>
            <a:r>
              <a:rPr lang="et-EE" sz="2000">
                <a:solidFill>
                  <a:srgbClr val="1A0DAB"/>
                </a:solidFill>
                <a:highlight>
                  <a:srgbClr val="FFFFFF"/>
                </a:highlight>
                <a:uFill>
                  <a:noFill/>
                </a:uFill>
                <a:hlinkClick r:id="rId4">
                  <a:extLst>
                    <a:ext uri="{A12FA001-AC4F-418D-AE19-62706E023703}">
                      <ahyp:hlinkClr val="tx"/>
                    </a:ext>
                  </a:extLst>
                </a:hlinkClick>
              </a:rPr>
              <a:t>Aadress</a:t>
            </a:r>
            <a:r>
              <a:rPr lang="et-EE" sz="2000">
                <a:solidFill>
                  <a:srgbClr val="202124"/>
                </a:solidFill>
                <a:highlight>
                  <a:srgbClr val="FFFFFF"/>
                </a:highlight>
              </a:rPr>
              <a:t>: </a:t>
            </a:r>
            <a:r>
              <a:rPr lang="et-EE" sz="2000">
                <a:solidFill>
                  <a:srgbClr val="222222"/>
                </a:solidFill>
                <a:highlight>
                  <a:srgbClr val="FFFFFF"/>
                </a:highlight>
              </a:rPr>
              <a:t>J.Kuperjanovi 36, Valga, 68207 Valga County</a:t>
            </a:r>
            <a:endParaRPr sz="2000">
              <a:solidFill>
                <a:srgbClr val="222222"/>
              </a:solidFill>
              <a:highlight>
                <a:srgbClr val="FFFFFF"/>
              </a:highlight>
            </a:endParaRPr>
          </a:p>
          <a:p>
            <a:pPr indent="0" lvl="0" marL="0" marR="139700" rtl="0" algn="l">
              <a:lnSpc>
                <a:spcPct val="115000"/>
              </a:lnSpc>
              <a:spcBef>
                <a:spcPts val="500"/>
              </a:spcBef>
              <a:spcAft>
                <a:spcPts val="0"/>
              </a:spcAft>
              <a:buClr>
                <a:schemeClr val="dk1"/>
              </a:buClr>
              <a:buSzPts val="1100"/>
              <a:buFont typeface="Arial"/>
              <a:buNone/>
            </a:pPr>
            <a:r>
              <a:rPr lang="et-EE" sz="2000">
                <a:solidFill>
                  <a:srgbClr val="202124"/>
                </a:solidFill>
                <a:highlight>
                  <a:srgbClr val="FFFFFF"/>
                </a:highlight>
              </a:rPr>
              <a:t>Phone: +372 </a:t>
            </a:r>
            <a:r>
              <a:rPr lang="et-EE" sz="2000">
                <a:solidFill>
                  <a:srgbClr val="1A0DAB"/>
                </a:solidFill>
                <a:highlight>
                  <a:srgbClr val="FFFFFF"/>
                </a:highlight>
                <a:uFill>
                  <a:noFill/>
                </a:uFill>
                <a:hlinkClick r:id="rId5">
                  <a:extLst>
                    <a:ext uri="{A12FA001-AC4F-418D-AE19-62706E023703}">
                      <ahyp:hlinkClr val="tx"/>
                    </a:ext>
                  </a:extLst>
                </a:hlinkClick>
              </a:rPr>
              <a:t>766 1725</a:t>
            </a:r>
            <a:endParaRPr sz="2000">
              <a:solidFill>
                <a:srgbClr val="1A0DAB"/>
              </a:solidFill>
              <a:highlight>
                <a:srgbClr val="FFFFFF"/>
              </a:highlight>
            </a:endParaRPr>
          </a:p>
          <a:p>
            <a:pPr indent="0" lvl="0" marL="0" marR="0" rtl="0" algn="l">
              <a:lnSpc>
                <a:spcPct val="107000"/>
              </a:lnSpc>
              <a:spcBef>
                <a:spcPts val="800"/>
              </a:spcBef>
              <a:spcAft>
                <a:spcPts val="0"/>
              </a:spcAft>
              <a:buNone/>
            </a:pPr>
            <a:r>
              <a:t/>
            </a:r>
            <a:endParaRPr sz="1800">
              <a:solidFill>
                <a:schemeClr val="dk1"/>
              </a:solidFill>
              <a:highlight>
                <a:srgbClr val="FFFFFF"/>
              </a:highlight>
            </a:endParaRPr>
          </a:p>
        </p:txBody>
      </p:sp>
      <p:pic>
        <p:nvPicPr>
          <p:cNvPr id="187" name="Google Shape;187;gdde11e52c9_0_36"/>
          <p:cNvPicPr preferRelativeResize="0"/>
          <p:nvPr/>
        </p:nvPicPr>
        <p:blipFill>
          <a:blip r:embed="rId6">
            <a:alphaModFix/>
          </a:blip>
          <a:stretch>
            <a:fillRect/>
          </a:stretch>
        </p:blipFill>
        <p:spPr>
          <a:xfrm>
            <a:off x="5048250" y="4276713"/>
            <a:ext cx="7143750" cy="2581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8"/>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193" name="Google Shape;193;p8"/>
          <p:cNvSpPr txBox="1"/>
          <p:nvPr/>
        </p:nvSpPr>
        <p:spPr>
          <a:xfrm>
            <a:off x="510453" y="2071249"/>
            <a:ext cx="1022331"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Covid-19</a:t>
            </a:r>
            <a:endParaRPr sz="1800">
              <a:solidFill>
                <a:schemeClr val="dk1"/>
              </a:solidFill>
              <a:latin typeface="Calibri"/>
              <a:ea typeface="Calibri"/>
              <a:cs typeface="Calibri"/>
              <a:sym typeface="Calibri"/>
            </a:endParaRPr>
          </a:p>
        </p:txBody>
      </p:sp>
      <p:sp>
        <p:nvSpPr>
          <p:cNvPr id="194" name="Google Shape;194;p8"/>
          <p:cNvSpPr txBox="1"/>
          <p:nvPr/>
        </p:nvSpPr>
        <p:spPr>
          <a:xfrm>
            <a:off x="510453" y="2548761"/>
            <a:ext cx="7825679" cy="4444871"/>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t-EE" sz="1800">
                <a:solidFill>
                  <a:srgbClr val="000000"/>
                </a:solidFill>
                <a:latin typeface="Calibri"/>
                <a:ea typeface="Calibri"/>
                <a:cs typeface="Calibri"/>
                <a:sym typeface="Calibri"/>
              </a:rPr>
              <a:t>Social distancing of minimum 2m is expected at all times. Keep in mind that face masks on their own cannot provide complete protection against infection, and there is a need to use them alongside maintaining physical distance.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Regular hand washing/sanitizing is expected. Hand sanitizer will be provided at multiple locations on the event area.</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It is the responsibility of the club/team representative or athlete to perform health checks. Participation in competitions for persons with symptoms (both competitors and competition organizers) is prohibited.</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The organizer of the competition has the right to remove a person with symptoms and a person or persons who have been in contact with them from the competition if they have at least one of the Covid-19 symptoms.</a:t>
            </a:r>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p:txBody>
      </p:sp>
      <p:graphicFrame>
        <p:nvGraphicFramePr>
          <p:cNvPr id="195" name="Google Shape;195;p8"/>
          <p:cNvGraphicFramePr/>
          <p:nvPr/>
        </p:nvGraphicFramePr>
        <p:xfrm>
          <a:off x="8660154" y="2548761"/>
          <a:ext cx="3000000" cy="3000000"/>
        </p:xfrm>
        <a:graphic>
          <a:graphicData uri="http://schemas.openxmlformats.org/drawingml/2006/table">
            <a:tbl>
              <a:tblPr bandRow="1" firstCol="1" firstRow="1">
                <a:noFill/>
                <a:tableStyleId>{A3F95DD1-D140-45E1-9A9A-F7AE29F1D62E}</a:tableStyleId>
              </a:tblPr>
              <a:tblGrid>
                <a:gridCol w="3021400"/>
              </a:tblGrid>
              <a:tr h="380575">
                <a:tc>
                  <a:txBody>
                    <a:bodyPr/>
                    <a:lstStyle/>
                    <a:p>
                      <a:pPr indent="0" lvl="0" marL="0" marR="0" rtl="0" algn="l">
                        <a:lnSpc>
                          <a:spcPct val="107000"/>
                        </a:lnSpc>
                        <a:spcBef>
                          <a:spcPts val="0"/>
                        </a:spcBef>
                        <a:spcAft>
                          <a:spcPts val="0"/>
                        </a:spcAft>
                        <a:buNone/>
                      </a:pPr>
                      <a:r>
                        <a:rPr lang="et-EE" sz="1800" u="none" cap="none" strike="noStrike"/>
                        <a:t>COVID-19 symptoms</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Fever &gt; 38'C</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Cough</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Shortness of breath</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Stuffy nose or sore throat</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Unusual aches</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Abnormal fatigue</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Unusual headache</a:t>
                      </a:r>
                      <a:endParaRPr sz="1800" u="none" cap="none" strike="noStrike">
                        <a:latin typeface="Calibri"/>
                        <a:ea typeface="Calibri"/>
                        <a:cs typeface="Calibri"/>
                        <a:sym typeface="Calibri"/>
                      </a:endParaRPr>
                    </a:p>
                  </a:txBody>
                  <a:tcPr marT="0" marB="0" marR="68575" marL="68575"/>
                </a:tc>
              </a:tr>
              <a:tr h="380575">
                <a:tc>
                  <a:txBody>
                    <a:bodyPr/>
                    <a:lstStyle/>
                    <a:p>
                      <a:pPr indent="0" lvl="0" marL="0" marR="0" rtl="0" algn="l">
                        <a:lnSpc>
                          <a:spcPct val="107000"/>
                        </a:lnSpc>
                        <a:spcBef>
                          <a:spcPts val="0"/>
                        </a:spcBef>
                        <a:spcAft>
                          <a:spcPts val="0"/>
                        </a:spcAft>
                        <a:buNone/>
                      </a:pPr>
                      <a:r>
                        <a:rPr lang="et-EE" sz="1800" u="none" cap="none" strike="noStrike"/>
                        <a:t>Diarrhea/vomiting</a:t>
                      </a:r>
                      <a:endParaRPr sz="18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9"/>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201" name="Google Shape;201;p9"/>
          <p:cNvSpPr txBox="1"/>
          <p:nvPr/>
        </p:nvSpPr>
        <p:spPr>
          <a:xfrm>
            <a:off x="510453" y="2071249"/>
            <a:ext cx="1333507"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Anti-Doping</a:t>
            </a:r>
            <a:endParaRPr sz="1800">
              <a:solidFill>
                <a:schemeClr val="dk1"/>
              </a:solidFill>
              <a:latin typeface="Calibri"/>
              <a:ea typeface="Calibri"/>
              <a:cs typeface="Calibri"/>
              <a:sym typeface="Calibri"/>
            </a:endParaRPr>
          </a:p>
        </p:txBody>
      </p:sp>
      <p:sp>
        <p:nvSpPr>
          <p:cNvPr id="202" name="Google Shape;202;p9"/>
          <p:cNvSpPr txBox="1"/>
          <p:nvPr/>
        </p:nvSpPr>
        <p:spPr>
          <a:xfrm>
            <a:off x="510453" y="2548761"/>
            <a:ext cx="11171100" cy="22620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t-EE" sz="1800">
                <a:solidFill>
                  <a:srgbClr val="000000"/>
                </a:solidFill>
                <a:latin typeface="Calibri"/>
                <a:ea typeface="Calibri"/>
                <a:cs typeface="Calibri"/>
                <a:sym typeface="Calibri"/>
              </a:rPr>
              <a:t>The UCI Anti-doping regulations are entirely applicable to the event.</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The Anti-Doping station is located at  </a:t>
            </a:r>
            <a:r>
              <a:rPr lang="et-EE" sz="1800">
                <a:solidFill>
                  <a:schemeClr val="dk1"/>
                </a:solidFill>
                <a:latin typeface="Calibri"/>
                <a:ea typeface="Calibri"/>
                <a:cs typeface="Calibri"/>
                <a:sym typeface="Calibri"/>
              </a:rPr>
              <a:t>The address is: </a:t>
            </a:r>
            <a:r>
              <a:rPr b="1" lang="et-EE" sz="1800">
                <a:solidFill>
                  <a:srgbClr val="222222"/>
                </a:solidFill>
                <a:highlight>
                  <a:srgbClr val="FFFFFF"/>
                </a:highlight>
              </a:rPr>
              <a:t>Kesk11, Valga, 68203 Valga county/ second floor</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chemeClr val="dk1"/>
                </a:solidFill>
                <a:latin typeface="Calibri"/>
                <a:ea typeface="Calibri"/>
                <a:cs typeface="Calibri"/>
                <a:sym typeface="Calibri"/>
              </a:rPr>
              <a:t>All riders who are called to give samples to Anti-Doping are required to come to the testing place right after finish. Called riders will be announced via Sportity and Radio Tour.</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10"/>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208" name="Google Shape;208;p10"/>
          <p:cNvSpPr txBox="1"/>
          <p:nvPr/>
        </p:nvSpPr>
        <p:spPr>
          <a:xfrm>
            <a:off x="510453" y="2071249"/>
            <a:ext cx="1499770"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Commissaires</a:t>
            </a:r>
            <a:endParaRPr sz="1800">
              <a:solidFill>
                <a:schemeClr val="dk1"/>
              </a:solidFill>
              <a:latin typeface="Calibri"/>
              <a:ea typeface="Calibri"/>
              <a:cs typeface="Calibri"/>
              <a:sym typeface="Calibri"/>
            </a:endParaRPr>
          </a:p>
        </p:txBody>
      </p:sp>
      <p:sp>
        <p:nvSpPr>
          <p:cNvPr id="209" name="Google Shape;209;p10"/>
          <p:cNvSpPr txBox="1"/>
          <p:nvPr/>
        </p:nvSpPr>
        <p:spPr>
          <a:xfrm>
            <a:off x="510453" y="2548761"/>
            <a:ext cx="11171100" cy="3694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t-EE" sz="1800">
                <a:latin typeface="Calibri"/>
                <a:ea typeface="Calibri"/>
                <a:cs typeface="Calibri"/>
                <a:sym typeface="Calibri"/>
              </a:rPr>
              <a:t>Commissaire 1 - Jaan Lepajõe</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Commissaire 2 - Mihkel Nanits</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Commissaire 3 - </a:t>
            </a:r>
            <a:r>
              <a:rPr lang="et-EE" sz="1800">
                <a:latin typeface="Calibri"/>
                <a:ea typeface="Calibri"/>
                <a:cs typeface="Calibri"/>
                <a:sym typeface="Calibri"/>
              </a:rPr>
              <a:t>Pait Peri</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Motorcycle commissaire 1 - </a:t>
            </a:r>
            <a:r>
              <a:rPr lang="et-EE" sz="1800">
                <a:solidFill>
                  <a:schemeClr val="dk1"/>
                </a:solidFill>
                <a:latin typeface="Calibri"/>
                <a:ea typeface="Calibri"/>
                <a:cs typeface="Calibri"/>
                <a:sym typeface="Calibri"/>
              </a:rPr>
              <a:t>Arbo Aasoja</a:t>
            </a:r>
            <a:endParaRPr sz="1800">
              <a:latin typeface="Calibri"/>
              <a:ea typeface="Calibri"/>
              <a:cs typeface="Calibri"/>
              <a:sym typeface="Calibri"/>
            </a:endParaRPr>
          </a:p>
          <a:p>
            <a:pPr indent="0" lvl="0" marL="0" rtl="0" algn="l">
              <a:spcBef>
                <a:spcPts val="0"/>
              </a:spcBef>
              <a:spcAft>
                <a:spcPts val="0"/>
              </a:spcAft>
              <a:buNone/>
            </a:pPr>
            <a:r>
              <a:rPr lang="et-EE" sz="1800">
                <a:solidFill>
                  <a:schemeClr val="dk1"/>
                </a:solidFill>
                <a:latin typeface="Calibri"/>
                <a:ea typeface="Calibri"/>
                <a:cs typeface="Calibri"/>
                <a:sym typeface="Calibri"/>
              </a:rPr>
              <a:t>Motorcycle commissaire</a:t>
            </a:r>
            <a:r>
              <a:rPr lang="et-EE" sz="1800">
                <a:latin typeface="Calibri"/>
                <a:ea typeface="Calibri"/>
                <a:cs typeface="Calibri"/>
                <a:sym typeface="Calibri"/>
              </a:rPr>
              <a:t> 2 - </a:t>
            </a:r>
            <a:r>
              <a:rPr lang="et-EE" sz="1800">
                <a:latin typeface="Calibri"/>
                <a:ea typeface="Calibri"/>
                <a:cs typeface="Calibri"/>
                <a:sym typeface="Calibri"/>
              </a:rPr>
              <a:t>Edgari Treier</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Broom wagon  - Raul Aarma</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Finish judge - Lia Rannamets</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Radio tour - Raivo Maimre</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Commissaire 1 - Raimo Ronimois</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Commissaire 2 (moto) - Kairi Nuija</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Commissaire 3 (moto) - Reikko Jents</a:t>
            </a:r>
            <a:endParaRPr sz="1800">
              <a:latin typeface="Calibri"/>
              <a:ea typeface="Calibri"/>
              <a:cs typeface="Calibri"/>
              <a:sym typeface="Calibri"/>
            </a:endParaRPr>
          </a:p>
          <a:p>
            <a:pPr indent="0" lvl="0" marL="0" rtl="0" algn="l">
              <a:spcBef>
                <a:spcPts val="0"/>
              </a:spcBef>
              <a:spcAft>
                <a:spcPts val="0"/>
              </a:spcAft>
              <a:buNone/>
            </a:pPr>
            <a:r>
              <a:rPr lang="et-EE" sz="1800">
                <a:latin typeface="Calibri"/>
                <a:ea typeface="Calibri"/>
                <a:cs typeface="Calibri"/>
                <a:sym typeface="Calibri"/>
              </a:rPr>
              <a:t>Broom wagon - Raivo Rannamets</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11"/>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215" name="Google Shape;215;p11"/>
          <p:cNvSpPr txBox="1"/>
          <p:nvPr/>
        </p:nvSpPr>
        <p:spPr>
          <a:xfrm>
            <a:off x="510453" y="2071249"/>
            <a:ext cx="1638141"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Technical guide</a:t>
            </a:r>
            <a:endParaRPr sz="1800">
              <a:solidFill>
                <a:schemeClr val="dk1"/>
              </a:solidFill>
              <a:latin typeface="Calibri"/>
              <a:ea typeface="Calibri"/>
              <a:cs typeface="Calibri"/>
              <a:sym typeface="Calibri"/>
            </a:endParaRPr>
          </a:p>
        </p:txBody>
      </p:sp>
      <p:sp>
        <p:nvSpPr>
          <p:cNvPr id="216" name="Google Shape;216;p11"/>
          <p:cNvSpPr txBox="1"/>
          <p:nvPr/>
        </p:nvSpPr>
        <p:spPr>
          <a:xfrm>
            <a:off x="510453" y="2548761"/>
            <a:ext cx="11171094"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t-EE" sz="1800">
                <a:solidFill>
                  <a:schemeClr val="dk1"/>
                </a:solidFill>
                <a:latin typeface="Calibri"/>
                <a:ea typeface="Calibri"/>
                <a:cs typeface="Calibri"/>
                <a:sym typeface="Calibri"/>
              </a:rPr>
              <a:t>Technical guide is available here: </a:t>
            </a:r>
            <a:r>
              <a:rPr lang="et-EE" sz="1800" u="sng">
                <a:solidFill>
                  <a:schemeClr val="dk1"/>
                </a:solidFill>
                <a:latin typeface="Calibri"/>
                <a:ea typeface="Calibri"/>
                <a:cs typeface="Calibri"/>
                <a:sym typeface="Calibri"/>
                <a:hlinkClick r:id="rId4">
                  <a:extLst>
                    <a:ext uri="{A12FA001-AC4F-418D-AE19-62706E023703}">
                      <ahyp:hlinkClr val="tx"/>
                    </a:ext>
                  </a:extLst>
                </a:hlinkClick>
              </a:rPr>
              <a:t>https://www.ejl.ee/balticroad/</a:t>
            </a:r>
            <a:r>
              <a:rPr lang="et-E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12"/>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222" name="Google Shape;222;p12"/>
          <p:cNvSpPr txBox="1"/>
          <p:nvPr/>
        </p:nvSpPr>
        <p:spPr>
          <a:xfrm>
            <a:off x="510453" y="2071249"/>
            <a:ext cx="3946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Special notice</a:t>
            </a:r>
            <a:endParaRPr sz="1800">
              <a:solidFill>
                <a:schemeClr val="dk1"/>
              </a:solidFill>
              <a:latin typeface="Calibri"/>
              <a:ea typeface="Calibri"/>
              <a:cs typeface="Calibri"/>
              <a:sym typeface="Calibri"/>
            </a:endParaRPr>
          </a:p>
        </p:txBody>
      </p:sp>
      <p:sp>
        <p:nvSpPr>
          <p:cNvPr id="223" name="Google Shape;223;p12"/>
          <p:cNvSpPr txBox="1"/>
          <p:nvPr/>
        </p:nvSpPr>
        <p:spPr>
          <a:xfrm>
            <a:off x="510453" y="2548761"/>
            <a:ext cx="11171100" cy="3037500"/>
          </a:xfrm>
          <a:prstGeom prst="rect">
            <a:avLst/>
          </a:prstGeom>
          <a:noFill/>
          <a:ln>
            <a:noFill/>
          </a:ln>
        </p:spPr>
        <p:txBody>
          <a:bodyPr anchorCtr="0" anchor="t" bIns="45700" lIns="91425" spcFirstLastPara="1" rIns="91425" wrap="square" tIns="45700">
            <a:spAutoFit/>
          </a:bodyPr>
          <a:lstStyle/>
          <a:p>
            <a:pPr indent="0" lvl="0" marL="0" rtl="0" algn="l">
              <a:lnSpc>
                <a:spcPct val="107000"/>
              </a:lnSpc>
              <a:spcBef>
                <a:spcPts val="0"/>
              </a:spcBef>
              <a:spcAft>
                <a:spcPts val="0"/>
              </a:spcAft>
              <a:buNone/>
            </a:pPr>
            <a:r>
              <a:rPr lang="et-EE" sz="1800">
                <a:solidFill>
                  <a:srgbClr val="222222"/>
                </a:solidFill>
                <a:latin typeface="Calibri"/>
                <a:ea typeface="Calibri"/>
                <a:cs typeface="Calibri"/>
                <a:sym typeface="Calibri"/>
              </a:rPr>
              <a:t>UCI regulations and penalty scale is applied</a:t>
            </a:r>
            <a:endParaRPr sz="1800">
              <a:solidFill>
                <a:srgbClr val="222222"/>
              </a:solidFill>
              <a:latin typeface="Calibri"/>
              <a:ea typeface="Calibri"/>
              <a:cs typeface="Calibri"/>
              <a:sym typeface="Calibri"/>
            </a:endParaRPr>
          </a:p>
          <a:p>
            <a:pPr indent="0" lvl="0" marL="0" rtl="0" algn="l">
              <a:lnSpc>
                <a:spcPct val="107000"/>
              </a:lnSpc>
              <a:spcBef>
                <a:spcPts val="0"/>
              </a:spcBef>
              <a:spcAft>
                <a:spcPts val="0"/>
              </a:spcAft>
              <a:buNone/>
            </a:pPr>
            <a:r>
              <a:t/>
            </a:r>
            <a:endParaRPr sz="1800">
              <a:solidFill>
                <a:srgbClr val="222222"/>
              </a:solidFill>
              <a:latin typeface="Calibri"/>
              <a:ea typeface="Calibri"/>
              <a:cs typeface="Calibri"/>
              <a:sym typeface="Calibri"/>
            </a:endParaRPr>
          </a:p>
          <a:p>
            <a:pPr indent="0" lvl="0" marL="0" rtl="0" algn="l">
              <a:lnSpc>
                <a:spcPct val="107000"/>
              </a:lnSpc>
              <a:spcBef>
                <a:spcPts val="0"/>
              </a:spcBef>
              <a:spcAft>
                <a:spcPts val="0"/>
              </a:spcAft>
              <a:buClr>
                <a:schemeClr val="dk1"/>
              </a:buClr>
              <a:buFont typeface="Arial"/>
              <a:buNone/>
            </a:pPr>
            <a:r>
              <a:rPr lang="et-EE" sz="1800">
                <a:solidFill>
                  <a:srgbClr val="222222"/>
                </a:solidFill>
                <a:latin typeface="Calibri"/>
                <a:ea typeface="Calibri"/>
                <a:cs typeface="Calibri"/>
                <a:sym typeface="Calibri"/>
              </a:rPr>
              <a:t>Gear regulations for W/M16 and W/MJ</a:t>
            </a:r>
            <a:endParaRPr sz="1800">
              <a:solidFill>
                <a:schemeClr val="dk1"/>
              </a:solidFill>
              <a:latin typeface="Calibri"/>
              <a:ea typeface="Calibri"/>
              <a:cs typeface="Calibri"/>
              <a:sym typeface="Calibri"/>
            </a:endParaRPr>
          </a:p>
          <a:p>
            <a:pPr indent="457200" lvl="0" marL="0" marR="0" rtl="0" algn="l">
              <a:lnSpc>
                <a:spcPct val="107000"/>
              </a:lnSpc>
              <a:spcBef>
                <a:spcPts val="0"/>
              </a:spcBef>
              <a:spcAft>
                <a:spcPts val="0"/>
              </a:spcAft>
              <a:buNone/>
            </a:pPr>
            <a:r>
              <a:rPr lang="et-EE" sz="1800">
                <a:solidFill>
                  <a:schemeClr val="dk1"/>
                </a:solidFill>
                <a:latin typeface="Calibri"/>
                <a:ea typeface="Calibri"/>
                <a:cs typeface="Calibri"/>
                <a:sym typeface="Calibri"/>
              </a:rPr>
              <a:t>W/M16 - 7.01 m</a:t>
            </a:r>
            <a:endParaRPr sz="1800">
              <a:solidFill>
                <a:schemeClr val="dk1"/>
              </a:solidFill>
              <a:latin typeface="Calibri"/>
              <a:ea typeface="Calibri"/>
              <a:cs typeface="Calibri"/>
              <a:sym typeface="Calibri"/>
            </a:endParaRPr>
          </a:p>
          <a:p>
            <a:pPr indent="457200" lvl="0" marL="0" marR="0" rtl="0" algn="l">
              <a:lnSpc>
                <a:spcPct val="107000"/>
              </a:lnSpc>
              <a:spcBef>
                <a:spcPts val="0"/>
              </a:spcBef>
              <a:spcAft>
                <a:spcPts val="0"/>
              </a:spcAft>
              <a:buNone/>
            </a:pPr>
            <a:r>
              <a:rPr lang="et-EE" sz="1800">
                <a:solidFill>
                  <a:schemeClr val="dk1"/>
                </a:solidFill>
                <a:latin typeface="Calibri"/>
                <a:ea typeface="Calibri"/>
                <a:cs typeface="Calibri"/>
                <a:sym typeface="Calibri"/>
              </a:rPr>
              <a:t>W/MJ - 7.93 m</a:t>
            </a:r>
            <a:endParaRPr sz="1800">
              <a:solidFill>
                <a:schemeClr val="dk1"/>
              </a:solidFill>
              <a:latin typeface="Calibri"/>
              <a:ea typeface="Calibri"/>
              <a:cs typeface="Calibri"/>
              <a:sym typeface="Calibri"/>
            </a:endParaRPr>
          </a:p>
          <a:p>
            <a:pPr indent="0" lvl="0" marL="0" marR="0" rtl="0" algn="l">
              <a:lnSpc>
                <a:spcPct val="107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7000"/>
              </a:lnSpc>
              <a:spcBef>
                <a:spcPts val="0"/>
              </a:spcBef>
              <a:spcAft>
                <a:spcPts val="0"/>
              </a:spcAft>
              <a:buSzPts val="1100"/>
              <a:buNone/>
            </a:pPr>
            <a:r>
              <a:rPr lang="et-EE" sz="1800">
                <a:solidFill>
                  <a:schemeClr val="dk1"/>
                </a:solidFill>
                <a:latin typeface="Calibri"/>
                <a:ea typeface="Calibri"/>
                <a:cs typeface="Calibri"/>
                <a:sym typeface="Calibri"/>
              </a:rPr>
              <a:t>Signature of the starting sheet</a:t>
            </a:r>
            <a:endParaRPr sz="1800">
              <a:solidFill>
                <a:schemeClr val="dk1"/>
              </a:solidFill>
              <a:latin typeface="Calibri"/>
              <a:ea typeface="Calibri"/>
              <a:cs typeface="Calibri"/>
              <a:sym typeface="Calibri"/>
            </a:endParaRPr>
          </a:p>
          <a:p>
            <a:pPr indent="0" lvl="0" marL="0" marR="0" rtl="0" algn="l">
              <a:lnSpc>
                <a:spcPct val="107000"/>
              </a:lnSpc>
              <a:spcBef>
                <a:spcPts val="0"/>
              </a:spcBef>
              <a:spcAft>
                <a:spcPts val="0"/>
              </a:spcAft>
              <a:buSzPts val="1100"/>
              <a:buNone/>
            </a:pPr>
            <a:r>
              <a:t/>
            </a:r>
            <a:endParaRPr sz="1800">
              <a:solidFill>
                <a:schemeClr val="dk1"/>
              </a:solidFill>
              <a:latin typeface="Calibri"/>
              <a:ea typeface="Calibri"/>
              <a:cs typeface="Calibri"/>
              <a:sym typeface="Calibri"/>
            </a:endParaRPr>
          </a:p>
          <a:p>
            <a:pPr indent="0" lvl="0" marL="0" marR="0" rtl="0" algn="l">
              <a:lnSpc>
                <a:spcPct val="107000"/>
              </a:lnSpc>
              <a:spcBef>
                <a:spcPts val="0"/>
              </a:spcBef>
              <a:spcAft>
                <a:spcPts val="0"/>
              </a:spcAft>
              <a:buClr>
                <a:schemeClr val="dk1"/>
              </a:buClr>
              <a:buSzPts val="1100"/>
              <a:buFont typeface="Arial"/>
              <a:buNone/>
            </a:pPr>
            <a:r>
              <a:rPr lang="et-EE" sz="1800">
                <a:solidFill>
                  <a:schemeClr val="dk1"/>
                </a:solidFill>
                <a:latin typeface="Calibri"/>
                <a:ea typeface="Calibri"/>
                <a:cs typeface="Calibri"/>
                <a:sym typeface="Calibri"/>
              </a:rPr>
              <a:t>Technical</a:t>
            </a:r>
            <a:r>
              <a:rPr lang="et-EE" sz="1800">
                <a:solidFill>
                  <a:schemeClr val="dk1"/>
                </a:solidFill>
                <a:latin typeface="Calibri"/>
                <a:ea typeface="Calibri"/>
                <a:cs typeface="Calibri"/>
                <a:sym typeface="Calibri"/>
              </a:rPr>
              <a:t> support</a:t>
            </a:r>
            <a:endParaRPr sz="1800">
              <a:solidFill>
                <a:schemeClr val="dk1"/>
              </a:solidFill>
              <a:latin typeface="Calibri"/>
              <a:ea typeface="Calibri"/>
              <a:cs typeface="Calibri"/>
              <a:sym typeface="Calibri"/>
            </a:endParaRPr>
          </a:p>
          <a:p>
            <a:pPr indent="0" lvl="0" marL="0" marR="0" rtl="0" algn="l">
              <a:lnSpc>
                <a:spcPct val="107000"/>
              </a:lnSpc>
              <a:spcBef>
                <a:spcPts val="0"/>
              </a:spcBef>
              <a:spcAft>
                <a:spcPts val="0"/>
              </a:spcAft>
              <a:buSzPts val="1100"/>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14"/>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229" name="Google Shape;229;p14"/>
          <p:cNvSpPr txBox="1"/>
          <p:nvPr/>
        </p:nvSpPr>
        <p:spPr>
          <a:xfrm>
            <a:off x="510453" y="2071249"/>
            <a:ext cx="1719830" cy="37555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t-EE" sz="1800">
                <a:solidFill>
                  <a:srgbClr val="222222"/>
                </a:solidFill>
                <a:latin typeface="Calibri"/>
                <a:ea typeface="Calibri"/>
                <a:cs typeface="Calibri"/>
                <a:sym typeface="Calibri"/>
              </a:rPr>
              <a:t>Team cars draw</a:t>
            </a:r>
            <a:endParaRPr sz="1800">
              <a:solidFill>
                <a:schemeClr val="dk1"/>
              </a:solidFill>
              <a:latin typeface="Calibri"/>
              <a:ea typeface="Calibri"/>
              <a:cs typeface="Calibri"/>
              <a:sym typeface="Calibri"/>
            </a:endParaRPr>
          </a:p>
        </p:txBody>
      </p:sp>
      <p:sp>
        <p:nvSpPr>
          <p:cNvPr id="230" name="Google Shape;230;p14"/>
          <p:cNvSpPr txBox="1"/>
          <p:nvPr/>
        </p:nvSpPr>
        <p:spPr>
          <a:xfrm>
            <a:off x="510453" y="2548761"/>
            <a:ext cx="11171094" cy="34914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1800" u="sng">
                <a:solidFill>
                  <a:schemeClr val="dk1"/>
                </a:solidFill>
                <a:latin typeface="Calibri"/>
                <a:ea typeface="Calibri"/>
                <a:cs typeface="Calibri"/>
                <a:sym typeface="Calibri"/>
                <a:hlinkClick r:id="rId4">
                  <a:extLst>
                    <a:ext uri="{A12FA001-AC4F-418D-AE19-62706E023703}">
                      <ahyp:hlinkClr val="tx"/>
                    </a:ext>
                  </a:extLst>
                </a:hlinkClick>
              </a:rPr>
              <a:t>https://www.random.org/lists/</a:t>
            </a:r>
            <a:r>
              <a:rPr lang="et-EE" sz="1800">
                <a:solidFill>
                  <a:schemeClr val="dk1"/>
                </a:solidFill>
                <a:latin typeface="Calibri"/>
                <a:ea typeface="Calibri"/>
                <a:cs typeface="Calibri"/>
                <a:sym typeface="Calibri"/>
              </a:rPr>
              <a:t> </a:t>
            </a:r>
            <a:endParaRPr/>
          </a:p>
          <a:p>
            <a:pPr indent="0" lvl="0" marL="0" marR="0" rtl="0" algn="l">
              <a:lnSpc>
                <a:spcPct val="107000"/>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The order of team cars in the race will be determined as follows:</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1. In between combined list of team cars presented to the organizing federation.</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t-EE" sz="1800">
                <a:solidFill>
                  <a:srgbClr val="000000"/>
                </a:solidFill>
                <a:latin typeface="Calibri"/>
                <a:ea typeface="Calibri"/>
                <a:cs typeface="Calibri"/>
                <a:sym typeface="Calibri"/>
              </a:rPr>
              <a:t>2. If the number on cars per race is less than 15 and team managers present a candidate at the team managers meeting for the free places a second order will determined in between these teams.</a:t>
            </a:r>
            <a:endParaRPr sz="1800">
              <a:solidFill>
                <a:srgbClr val="000000"/>
              </a:solidFill>
              <a:latin typeface="Calibri"/>
              <a:ea typeface="Calibri"/>
              <a:cs typeface="Calibri"/>
              <a:sym typeface="Calibri"/>
            </a:endParaRPr>
          </a:p>
          <a:p>
            <a:pPr indent="0" lvl="0" marL="0" marR="0" rtl="0" algn="l">
              <a:lnSpc>
                <a:spcPct val="107000"/>
              </a:lnSpc>
              <a:spcBef>
                <a:spcPts val="80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800"/>
              </a:spcBef>
              <a:spcAft>
                <a:spcPts val="0"/>
              </a:spcAft>
              <a:buNone/>
            </a:pPr>
            <a:r>
              <a:rPr lang="et-EE" sz="1800">
                <a:solidFill>
                  <a:srgbClr val="000000"/>
                </a:solidFill>
                <a:latin typeface="Calibri"/>
                <a:ea typeface="Calibri"/>
                <a:cs typeface="Calibri"/>
                <a:sym typeface="Calibri"/>
              </a:rPr>
              <a:t>The driver of the escort car must have a valid UCI license.</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t-EE" sz="1800">
                <a:solidFill>
                  <a:srgbClr val="000000"/>
                </a:solidFill>
                <a:latin typeface="Calibri"/>
                <a:ea typeface="Calibri"/>
                <a:cs typeface="Calibri"/>
                <a:sym typeface="Calibri"/>
              </a:rPr>
              <a:t>Team cars allocated spaces are uploaded to Sportity.</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15"/>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pic>
        <p:nvPicPr>
          <p:cNvPr id="236" name="Google Shape;236;p15"/>
          <p:cNvPicPr preferRelativeResize="0"/>
          <p:nvPr/>
        </p:nvPicPr>
        <p:blipFill rotWithShape="1">
          <a:blip r:embed="rId4">
            <a:alphaModFix/>
          </a:blip>
          <a:srcRect b="0" l="0" r="0" t="0"/>
          <a:stretch/>
        </p:blipFill>
        <p:spPr>
          <a:xfrm>
            <a:off x="3361938" y="2792348"/>
            <a:ext cx="5468115" cy="3866722"/>
          </a:xfrm>
          <a:prstGeom prst="rect">
            <a:avLst/>
          </a:prstGeom>
          <a:noFill/>
          <a:ln>
            <a:noFill/>
          </a:ln>
        </p:spPr>
      </p:pic>
      <p:sp>
        <p:nvSpPr>
          <p:cNvPr id="237" name="Google Shape;237;p15"/>
          <p:cNvSpPr txBox="1"/>
          <p:nvPr/>
        </p:nvSpPr>
        <p:spPr>
          <a:xfrm>
            <a:off x="510450" y="2077751"/>
            <a:ext cx="1117109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t-EE" sz="1800">
                <a:solidFill>
                  <a:schemeClr val="dk1"/>
                </a:solidFill>
                <a:latin typeface="Calibri"/>
                <a:ea typeface="Calibri"/>
                <a:cs typeface="Calibri"/>
                <a:sym typeface="Calibri"/>
              </a:rPr>
              <a:t>Pre-race and current information is available in the Sportity app (www.sportity.com). Password is balticroad.</a:t>
            </a:r>
            <a:endParaRPr/>
          </a:p>
          <a:p>
            <a:pPr indent="0" lvl="0" marL="0" marR="0" rtl="0" algn="l">
              <a:spcBef>
                <a:spcPts val="0"/>
              </a:spcBef>
              <a:spcAft>
                <a:spcPts val="0"/>
              </a:spcAft>
              <a:buNone/>
            </a:pPr>
            <a:r>
              <a:rPr lang="et-EE" sz="1800">
                <a:solidFill>
                  <a:schemeClr val="dk1"/>
                </a:solidFill>
                <a:latin typeface="Calibri"/>
                <a:ea typeface="Calibri"/>
                <a:cs typeface="Calibri"/>
                <a:sym typeface="Calibri"/>
              </a:rPr>
              <a:t>The results will be published at www.ejl.ee and the live results can be find on the timer's website timing.ee.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16"/>
          <p:cNvPicPr preferRelativeResize="0"/>
          <p:nvPr/>
        </p:nvPicPr>
        <p:blipFill rotWithShape="1">
          <a:blip r:embed="rId3">
            <a:alphaModFix/>
          </a:blip>
          <a:srcRect b="0" l="0" r="0" t="0"/>
          <a:stretch/>
        </p:blipFill>
        <p:spPr>
          <a:xfrm>
            <a:off x="510453" y="119031"/>
            <a:ext cx="11171094" cy="1631235"/>
          </a:xfrm>
          <a:prstGeom prst="rect">
            <a:avLst/>
          </a:prstGeom>
          <a:noFill/>
          <a:ln>
            <a:noFill/>
          </a:ln>
        </p:spPr>
      </p:pic>
      <p:sp>
        <p:nvSpPr>
          <p:cNvPr id="243" name="Google Shape;243;p16"/>
          <p:cNvSpPr txBox="1"/>
          <p:nvPr/>
        </p:nvSpPr>
        <p:spPr>
          <a:xfrm>
            <a:off x="2089944" y="2219794"/>
            <a:ext cx="8012111"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t-EE" sz="4800">
                <a:solidFill>
                  <a:schemeClr val="dk1"/>
                </a:solidFill>
                <a:latin typeface="Calibri"/>
                <a:ea typeface="Calibri"/>
                <a:cs typeface="Calibri"/>
                <a:sym typeface="Calibri"/>
              </a:rPr>
              <a:t>Thank you for your attention!</a:t>
            </a:r>
            <a:endParaRPr sz="4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i kujundu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2021-06-17T17:07:40Z</dcterms:created>
  <dc:creator>evelin.idarand@gmail.com</dc:creator>
</cp:coreProperties>
</file>