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t-EE" smtClean="0"/>
              <a:t>Klõpsake laadi muutmiseks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56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9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Jaotise pä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65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4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6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72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17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smtClean="0"/>
              <a:t>Pildi lisamiseks klõpsake ikooni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1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9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4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t-EE" smtClean="0"/>
              <a:t>Muutke pealkirja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00EE9AE-115B-4A7E-BC9E-758684525699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20FF5A-BAE8-4383-8809-63FDD81A608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37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573206" y="758952"/>
            <a:ext cx="11286698" cy="3566160"/>
          </a:xfrm>
        </p:spPr>
        <p:txBody>
          <a:bodyPr>
            <a:normAutofit/>
          </a:bodyPr>
          <a:lstStyle/>
          <a:p>
            <a:pPr algn="ctr"/>
            <a:r>
              <a:rPr lang="et-EE" sz="7200" b="1" dirty="0" smtClean="0"/>
              <a:t>UCI MAASTIKURATTASÕIDU MÄÄRUSTIKU MUUDATUSED</a:t>
            </a:r>
            <a:br>
              <a:rPr lang="et-EE" sz="7200" b="1" dirty="0" smtClean="0"/>
            </a:br>
            <a:r>
              <a:rPr lang="et-EE" sz="4800" b="1" dirty="0" smtClean="0"/>
              <a:t>ALATES </a:t>
            </a:r>
            <a:r>
              <a:rPr lang="et-EE" sz="4800" b="1" dirty="0" smtClean="0">
                <a:solidFill>
                  <a:srgbClr val="FF0000"/>
                </a:solidFill>
              </a:rPr>
              <a:t>01.01.2019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/>
              <a:t>Rein Solnask</a:t>
            </a:r>
          </a:p>
          <a:p>
            <a:r>
              <a:rPr lang="et-EE" dirty="0" smtClean="0"/>
              <a:t>Raivo Rannamets, EJL MTB komissarid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3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96036"/>
          </a:xfrm>
        </p:spPr>
        <p:txBody>
          <a:bodyPr>
            <a:normAutofit/>
          </a:bodyPr>
          <a:lstStyle/>
          <a:p>
            <a:r>
              <a:rPr lang="et-EE" sz="4000" dirty="0" smtClean="0">
                <a:solidFill>
                  <a:schemeClr val="tx1"/>
                </a:solidFill>
              </a:rPr>
              <a:t>UCI MTB MÄÄRUSED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097280" y="1105469"/>
            <a:ext cx="10058400" cy="47636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§ 6 Event procedure </a:t>
            </a: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4.1.035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If a rider exits the course for any reason, he/she must return to the course </a:t>
            </a:r>
            <a:r>
              <a:rPr lang="en-US" sz="2800" strike="sngStrike" dirty="0">
                <a:solidFill>
                  <a:srgbClr val="FF0000"/>
                </a:solidFill>
                <a:latin typeface="Calibri" panose="020F0502020204030204" pitchFamily="34" charset="0"/>
              </a:rPr>
              <a:t>at the same point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between the same two course markers where </a:t>
            </a:r>
            <a:r>
              <a:rPr lang="en-US" sz="2800" strike="sngStrike" dirty="0">
                <a:solidFill>
                  <a:srgbClr val="FF0000"/>
                </a:solidFill>
                <a:latin typeface="Calibri" panose="020F0502020204030204" pitchFamily="34" charset="0"/>
              </a:rPr>
              <a:t>from which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he/she exited. 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In case a rider fails to return to the course as provided for in this article, the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commissaires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’ panel can disqualify the rider. </a:t>
            </a:r>
          </a:p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(text modified on 1.01.16;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1.01.19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96036"/>
          </a:xfrm>
        </p:spPr>
        <p:txBody>
          <a:bodyPr>
            <a:normAutofit/>
          </a:bodyPr>
          <a:lstStyle/>
          <a:p>
            <a:r>
              <a:rPr lang="et-EE" sz="4000" dirty="0">
                <a:solidFill>
                  <a:schemeClr val="tx1"/>
                </a:solidFill>
              </a:rPr>
              <a:t>UCI MTB MÄÄRUSED</a:t>
            </a: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097279" y="1105469"/>
            <a:ext cx="10489669" cy="47636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§ 7 Equipment </a:t>
            </a:r>
            <a:endParaRPr lang="et-EE" sz="3200" dirty="0" smtClean="0"/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4.1.044 For Mountain Bike downhill and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</a:rPr>
              <a:t>enduro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 events, as opposed to the general rule defined in article 1.3.006, the two wheels can be of a different diameter but should comply with the specifications of article 1.3.018. 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(article introduced on 1.01.19).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0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96036"/>
          </a:xfrm>
        </p:spPr>
        <p:txBody>
          <a:bodyPr>
            <a:normAutofit/>
          </a:bodyPr>
          <a:lstStyle/>
          <a:p>
            <a:r>
              <a:rPr lang="et-EE" sz="4000" dirty="0">
                <a:solidFill>
                  <a:schemeClr val="tx1"/>
                </a:solidFill>
              </a:rPr>
              <a:t>UCI MTB MÄÄRUSED</a:t>
            </a: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097279" y="1105469"/>
            <a:ext cx="10489669" cy="47636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Chapter II CROSS-COUNTRY 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EVENTS</a:t>
            </a:r>
            <a:r>
              <a:rPr lang="et-EE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</a:rPr>
              <a:t>§ </a:t>
            </a:r>
            <a:r>
              <a:rPr lang="en-US" sz="3200" b="1" dirty="0">
                <a:solidFill>
                  <a:srgbClr val="000000"/>
                </a:solidFill>
              </a:rPr>
              <a:t>9 Stage races </a:t>
            </a:r>
            <a:endParaRPr lang="et-EE" sz="3200" b="1" dirty="0" smtClean="0">
              <a:solidFill>
                <a:srgbClr val="000000"/>
              </a:solidFill>
            </a:endParaRPr>
          </a:p>
          <a:p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4.2.071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Unless decided otherwise by the UCI Management Committee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, Stage races are run over at least </a:t>
            </a:r>
            <a:r>
              <a:rPr lang="en-US" sz="3200" strike="sngStrike" dirty="0">
                <a:solidFill>
                  <a:srgbClr val="FF0000"/>
                </a:solidFill>
                <a:latin typeface="Calibri" panose="020F0502020204030204" pitchFamily="34" charset="0"/>
              </a:rPr>
              <a:t>three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 four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days, with a maximum of nine days. </a:t>
            </a:r>
          </a:p>
          <a:p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Only one stage per day may be run. 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In addition, the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</a:rPr>
              <a:t>organiser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 of a stage race must implement one long distance stage that meet the minimum distance of a cross-country marathon event as per article 4.2.004. </a:t>
            </a:r>
          </a:p>
          <a:p>
            <a:r>
              <a:rPr lang="en-US" sz="3200" i="1" dirty="0">
                <a:solidFill>
                  <a:srgbClr val="000000"/>
                </a:solidFill>
                <a:latin typeface="Calibri" panose="020F0502020204030204" pitchFamily="34" charset="0"/>
              </a:rPr>
              <a:t>(text modified on </a:t>
            </a:r>
            <a:r>
              <a:rPr lang="en-US" sz="3200" i="1" dirty="0">
                <a:solidFill>
                  <a:srgbClr val="FF0000"/>
                </a:solidFill>
                <a:latin typeface="Calibri" panose="020F0502020204030204" pitchFamily="34" charset="0"/>
              </a:rPr>
              <a:t>1.01.19</a:t>
            </a:r>
            <a:r>
              <a:rPr lang="en-US" sz="3200" i="1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endParaRPr lang="et-EE" sz="3200" dirty="0" smtClean="0"/>
          </a:p>
        </p:txBody>
      </p:sp>
    </p:spTree>
    <p:extLst>
      <p:ext uri="{BB962C8B-B14F-4D97-AF65-F5344CB8AC3E}">
        <p14:creationId xmlns:p14="http://schemas.microsoft.com/office/powerpoint/2010/main" val="41466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13756" y="201881"/>
            <a:ext cx="11815948" cy="1425039"/>
          </a:xfrm>
        </p:spPr>
        <p:txBody>
          <a:bodyPr>
            <a:normAutofit fontScale="90000"/>
          </a:bodyPr>
          <a:lstStyle/>
          <a:p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13756" y="1078321"/>
            <a:ext cx="11815947" cy="5203726"/>
          </a:xfrm>
        </p:spPr>
        <p:txBody>
          <a:bodyPr>
            <a:normAutofit/>
          </a:bodyPr>
          <a:lstStyle/>
          <a:p>
            <a:pPr lvl="0">
              <a:buClr>
                <a:srgbClr val="E48312"/>
              </a:buClr>
            </a:pPr>
            <a:endParaRPr lang="et-EE" sz="32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E48312"/>
              </a:buClr>
            </a:pPr>
            <a:endParaRPr lang="et-EE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E48312"/>
              </a:buClr>
            </a:pP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Chapter 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III DOWNHILL 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EVENTS</a:t>
            </a:r>
            <a:r>
              <a:rPr lang="et-EE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, § 2 </a:t>
            </a:r>
            <a:r>
              <a:rPr lang="et-EE" sz="3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Course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t-EE" sz="32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4.3.007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The entire downhill course must be marked and protected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with tape or barriers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, using non-metallic, preferably PVC, stakes (slalom stakes) 1.5 to 2 meters high. </a:t>
            </a:r>
            <a:endParaRPr lang="et-EE" sz="3200" dirty="0" smtClean="0"/>
          </a:p>
        </p:txBody>
      </p:sp>
      <p:sp>
        <p:nvSpPr>
          <p:cNvPr id="4" name="Ristkülik 3"/>
          <p:cNvSpPr/>
          <p:nvPr/>
        </p:nvSpPr>
        <p:spPr>
          <a:xfrm>
            <a:off x="914400" y="286158"/>
            <a:ext cx="111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4000" spc="-50" dirty="0">
                <a:solidFill>
                  <a:srgbClr val="000000"/>
                </a:solidFill>
                <a:latin typeface="Calibri Light" panose="020F0302020204030204"/>
                <a:ea typeface="+mj-ea"/>
                <a:cs typeface="+mj-cs"/>
              </a:rPr>
              <a:t>UCI MTB MÄÄRUSED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520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13756" y="201881"/>
            <a:ext cx="11815948" cy="792163"/>
          </a:xfrm>
        </p:spPr>
        <p:txBody>
          <a:bodyPr>
            <a:normAutofit fontScale="90000"/>
          </a:bodyPr>
          <a:lstStyle/>
          <a:p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03761" y="994044"/>
            <a:ext cx="11519065" cy="5288003"/>
          </a:xfrm>
        </p:spPr>
        <p:txBody>
          <a:bodyPr>
            <a:normAutofit/>
          </a:bodyPr>
          <a:lstStyle/>
          <a:p>
            <a:endParaRPr lang="et-EE" sz="32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t-EE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Chapter 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V UCI MOUNTAIN BIKE WORLD 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CUP</a:t>
            </a:r>
            <a:endParaRPr lang="et-EE" sz="32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t-EE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Märkimisväärselt muudatusi</a:t>
            </a:r>
          </a:p>
          <a:p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Chapter 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IX UCI ELITE MTB </a:t>
            </a:r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TEAMS</a:t>
            </a:r>
            <a:endParaRPr lang="et-EE" sz="32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E48312"/>
              </a:buClr>
            </a:pPr>
            <a:r>
              <a:rPr lang="et-EE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Märkimisväärselt muudatusi punktitabelites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et-EE" sz="3200" dirty="0" smtClean="0">
              <a:solidFill>
                <a:srgbClr val="FF0000"/>
              </a:solidFill>
            </a:endParaRPr>
          </a:p>
        </p:txBody>
      </p:sp>
      <p:sp>
        <p:nvSpPr>
          <p:cNvPr id="4" name="Ristkülik 3"/>
          <p:cNvSpPr/>
          <p:nvPr/>
        </p:nvSpPr>
        <p:spPr>
          <a:xfrm>
            <a:off x="914400" y="286158"/>
            <a:ext cx="111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t-EE" sz="4000" spc="-50" dirty="0">
                <a:solidFill>
                  <a:srgbClr val="000000"/>
                </a:solidFill>
                <a:latin typeface="Calibri Light" panose="020F0302020204030204"/>
              </a:rPr>
              <a:t>UCI MTB MÄÄRUSED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982639" y="218364"/>
            <a:ext cx="11088628" cy="682388"/>
          </a:xfrm>
        </p:spPr>
        <p:txBody>
          <a:bodyPr>
            <a:normAutofit fontScale="90000"/>
          </a:bodyPr>
          <a:lstStyle/>
          <a:p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n-US" sz="2400" b="1" dirty="0">
                <a:solidFill>
                  <a:srgbClr val="000000"/>
                </a:solidFill>
              </a:rPr>
              <a:t/>
            </a:r>
            <a:br>
              <a:rPr lang="en-US" sz="2400" b="1" dirty="0">
                <a:solidFill>
                  <a:srgbClr val="000000"/>
                </a:solidFill>
              </a:rPr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>
                <a:solidFill>
                  <a:srgbClr val="000000"/>
                </a:solidFill>
              </a:rPr>
              <a:t>UCI MTB MÄÄRUSED</a:t>
            </a: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03761" y="900752"/>
            <a:ext cx="11519065" cy="5381295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E48312"/>
              </a:buCl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Chapter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VIII E-MOUNTAIN BIKE</a:t>
            </a:r>
            <a:endParaRPr lang="et-EE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§ 1 General </a:t>
            </a:r>
          </a:p>
          <a:p>
            <a:pPr lvl="0">
              <a:buClr>
                <a:srgbClr val="E48312"/>
              </a:buClr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4.8.001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 An E-Mountain Bike is a bike operated with two energy sources, human pedal power and an electric engine, which only provides assistance when the rider is pedaling. </a:t>
            </a: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E-Mountain bike events must be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organised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 in accordance with the following bike standards: </a:t>
            </a: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- Engine of maximum 250watts </a:t>
            </a: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- Engine assistance up to 25km/h </a:t>
            </a: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- Pedaling assistance only, although a start-up assistance not exceeding 6km/h without pedaling is allowed </a:t>
            </a:r>
          </a:p>
          <a:p>
            <a:pPr marL="0" lvl="0" indent="0">
              <a:buClr>
                <a:srgbClr val="E48312"/>
              </a:buClr>
              <a:buNone/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E48312"/>
              </a:buClr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(article introduced on 1.01.19)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et-EE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et-EE" sz="3200" dirty="0" smtClean="0"/>
          </a:p>
        </p:txBody>
      </p:sp>
    </p:spTree>
    <p:extLst>
      <p:ext uri="{BB962C8B-B14F-4D97-AF65-F5344CB8AC3E}">
        <p14:creationId xmlns:p14="http://schemas.microsoft.com/office/powerpoint/2010/main" val="5958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914400" y="201881"/>
            <a:ext cx="11115304" cy="685223"/>
          </a:xfrm>
        </p:spPr>
        <p:txBody>
          <a:bodyPr>
            <a:normAutofit/>
          </a:bodyPr>
          <a:lstStyle/>
          <a:p>
            <a:r>
              <a:rPr lang="et-EE" sz="4000" dirty="0"/>
              <a:t>UCI MTB MÄÄRUSED</a:t>
            </a: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03761" y="1009934"/>
            <a:ext cx="11519065" cy="527211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Chapter VI PUMP TRACK 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§1 Definition and Nature 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4.6.001 A pump track is a track that consists of rollers and steep turns in various sizes and shapes. The rollers and turns are used to generate speed by pumping the bike, not by pedaling. A pump track is built in a way that promotes technical skills. Speed on a pump track is generated by pumping the bike, - not by pedaling and not by gravity. Large flat sections that promote pedaling are to be avoided.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(article introduced on 1.01.19)</a:t>
            </a:r>
          </a:p>
        </p:txBody>
      </p:sp>
    </p:spTree>
    <p:extLst>
      <p:ext uri="{BB962C8B-B14F-4D97-AF65-F5344CB8AC3E}">
        <p14:creationId xmlns:p14="http://schemas.microsoft.com/office/powerpoint/2010/main" val="25669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914400" y="201881"/>
            <a:ext cx="11115304" cy="685223"/>
          </a:xfrm>
        </p:spPr>
        <p:txBody>
          <a:bodyPr>
            <a:normAutofit/>
          </a:bodyPr>
          <a:lstStyle/>
          <a:p>
            <a:r>
              <a:rPr lang="et-EE" sz="4000" dirty="0"/>
              <a:t>UCI MTB MÄÄRUSED</a:t>
            </a:r>
            <a:endParaRPr lang="en-US" sz="40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03761" y="1009934"/>
            <a:ext cx="11519065" cy="527211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Chapter VII ALPINE SNOW BIKE 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§ 1 General 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4.7.001 The alpine snow bike is a downhill mountain bike snow event. 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The events will be considered as class 3 events. UCI points are awarded in relation to the rider's time. To ensure that this rule is correctly applied, only one combined result need to be sent to the UCI. 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(article introduced on 1.01.19)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3796</TotalTime>
  <Words>545</Words>
  <Application>Microsoft Office PowerPoint</Application>
  <PresentationFormat>Laiekraan</PresentationFormat>
  <Paragraphs>54</Paragraphs>
  <Slides>9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9</vt:i4>
      </vt:variant>
    </vt:vector>
  </HeadingPairs>
  <TitlesOfParts>
    <vt:vector size="12" baseType="lpstr">
      <vt:lpstr>Calibri</vt:lpstr>
      <vt:lpstr>Calibri Light</vt:lpstr>
      <vt:lpstr>Retro</vt:lpstr>
      <vt:lpstr>UCI MAASTIKURATTASÕIDU MÄÄRUSTIKU MUUDATUSED ALATES 01.01.2019</vt:lpstr>
      <vt:lpstr>UCI MTB MÄÄRUSED</vt:lpstr>
      <vt:lpstr>UCI MTB MÄÄRUSED</vt:lpstr>
      <vt:lpstr>UCI MTB MÄÄRUSED</vt:lpstr>
      <vt:lpstr>                     </vt:lpstr>
      <vt:lpstr>                  </vt:lpstr>
      <vt:lpstr>               UCI MTB MÄÄRUSED</vt:lpstr>
      <vt:lpstr>UCI MTB MÄÄRUSED</vt:lpstr>
      <vt:lpstr>UCI MTB MÄÄRUSED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MTB VÕISTLUSTE PRAKTILISI ÜLESANDEID</dc:title>
  <dc:creator>Rein Solnask</dc:creator>
  <cp:lastModifiedBy>Rein Solnask</cp:lastModifiedBy>
  <cp:revision>23</cp:revision>
  <dcterms:created xsi:type="dcterms:W3CDTF">2017-01-30T20:09:27Z</dcterms:created>
  <dcterms:modified xsi:type="dcterms:W3CDTF">2019-02-03T07:02:42Z</dcterms:modified>
</cp:coreProperties>
</file>