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70" r:id="rId5"/>
    <p:sldId id="271" r:id="rId6"/>
    <p:sldId id="274" r:id="rId7"/>
    <p:sldId id="272" r:id="rId8"/>
    <p:sldId id="273" r:id="rId9"/>
    <p:sldId id="269" r:id="rId10"/>
    <p:sldId id="265" r:id="rId11"/>
    <p:sldId id="275" r:id="rId12"/>
    <p:sldId id="27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pQI_q11b5I" TargetMode="External"/><Relationship Id="rId2" Type="http://schemas.openxmlformats.org/officeDocument/2006/relationships/hyperlink" Target="https://www.youtube.com/watch?v=ccqv6xxuVe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madis.lepajoe@raad.tartu.e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png@01D472B3.0FE6987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5804" y="1228436"/>
            <a:ext cx="8776075" cy="3639128"/>
          </a:xfrm>
        </p:spPr>
        <p:txBody>
          <a:bodyPr/>
          <a:lstStyle/>
          <a:p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2800" dirty="0" smtClean="0"/>
              <a:t>EJL seminar 2.-3. veebruar 2019, Jõulumäe</a:t>
            </a:r>
            <a:r>
              <a:rPr lang="et-EE" sz="3200" dirty="0" smtClean="0"/>
              <a:t/>
            </a:r>
            <a:br>
              <a:rPr lang="et-EE" sz="3200" dirty="0" smtClean="0"/>
            </a:br>
            <a:r>
              <a:rPr lang="et-EE" sz="4000" dirty="0"/>
              <a:t/>
            </a:r>
            <a:br>
              <a:rPr lang="et-EE" sz="4000" dirty="0"/>
            </a:br>
            <a:r>
              <a:rPr lang="fi-FI" sz="4000" b="1" dirty="0" smtClean="0"/>
              <a:t>Kuidas </a:t>
            </a:r>
            <a:r>
              <a:rPr lang="fi-FI" sz="4000" b="1" dirty="0"/>
              <a:t>kohtunikuna maailma </a:t>
            </a:r>
            <a:r>
              <a:rPr lang="fi-FI" sz="4000" b="1" dirty="0" smtClean="0"/>
              <a:t>jõuda</a:t>
            </a:r>
            <a:r>
              <a:rPr lang="et-EE" b="1" dirty="0"/>
              <a:t/>
            </a:r>
            <a:br>
              <a:rPr lang="et-EE" b="1" dirty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sz="3600" dirty="0" smtClean="0"/>
              <a:t>Madis Lepajõe</a:t>
            </a:r>
            <a:endParaRPr lang="et-EE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154955" y="1038014"/>
            <a:ext cx="4516172" cy="45719"/>
          </a:xfrm>
        </p:spPr>
        <p:txBody>
          <a:bodyPr>
            <a:normAutofit fontScale="25000" lnSpcReduction="20000"/>
          </a:bodyPr>
          <a:lstStyle/>
          <a:p>
            <a:endParaRPr lang="et-EE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577" y="4983209"/>
            <a:ext cx="2490160" cy="56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0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2733964"/>
            <a:ext cx="10989733" cy="3285835"/>
          </a:xfrm>
        </p:spPr>
        <p:txBody>
          <a:bodyPr>
            <a:noAutofit/>
          </a:bodyPr>
          <a:lstStyle/>
          <a:p>
            <a:pPr lvl="1"/>
            <a:r>
              <a:rPr lang="et-EE" sz="4000" dirty="0" smtClean="0"/>
              <a:t>Kes ma olen</a:t>
            </a:r>
          </a:p>
          <a:p>
            <a:pPr lvl="1"/>
            <a:r>
              <a:rPr lang="et-EE" sz="4000" dirty="0" smtClean="0"/>
              <a:t>Näiteid elust</a:t>
            </a:r>
          </a:p>
          <a:p>
            <a:pPr lvl="1"/>
            <a:r>
              <a:rPr lang="et-EE" sz="4000" dirty="0" smtClean="0"/>
              <a:t>Kohtuniku dilemmad</a:t>
            </a:r>
          </a:p>
          <a:p>
            <a:pPr lvl="1"/>
            <a:r>
              <a:rPr lang="et-EE" sz="4000" dirty="0" smtClean="0"/>
              <a:t>Nõuanded</a:t>
            </a:r>
          </a:p>
          <a:p>
            <a:pPr lvl="1"/>
            <a:endParaRPr lang="et-EE" sz="3400" dirty="0" smtClean="0"/>
          </a:p>
          <a:p>
            <a:pPr lvl="1"/>
            <a:endParaRPr lang="et-EE" sz="3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4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818" y="1796087"/>
            <a:ext cx="11391515" cy="3856568"/>
          </a:xfrm>
        </p:spPr>
        <p:txBody>
          <a:bodyPr>
            <a:noAutofit/>
          </a:bodyPr>
          <a:lstStyle/>
          <a:p>
            <a:pPr lvl="1"/>
            <a:endParaRPr lang="et-EE" sz="4000" dirty="0" smtClean="0"/>
          </a:p>
          <a:p>
            <a:pPr lvl="1"/>
            <a:r>
              <a:rPr lang="et-EE" sz="4000" dirty="0" smtClean="0"/>
              <a:t>Amatöörsportlane 1969-1978</a:t>
            </a:r>
          </a:p>
          <a:p>
            <a:pPr lvl="1"/>
            <a:r>
              <a:rPr lang="et-EE" sz="4000" dirty="0" smtClean="0"/>
              <a:t>Esimest korda abikohtunikuna - mai 1985</a:t>
            </a:r>
          </a:p>
          <a:p>
            <a:pPr lvl="1"/>
            <a:r>
              <a:rPr lang="et-EE" sz="4000" dirty="0" smtClean="0"/>
              <a:t>EJF (EJL) kohtunik - 1987</a:t>
            </a:r>
          </a:p>
          <a:p>
            <a:pPr lvl="1"/>
            <a:r>
              <a:rPr lang="et-EE" sz="4000" dirty="0" smtClean="0"/>
              <a:t>UCI rahvusvaheline komissar - 1997</a:t>
            </a:r>
          </a:p>
          <a:p>
            <a:pPr lvl="1"/>
            <a:r>
              <a:rPr lang="et-EE" sz="4000" dirty="0" smtClean="0"/>
              <a:t>UCI komissaride komisjoni liige – 2017</a:t>
            </a:r>
          </a:p>
          <a:p>
            <a:pPr lvl="1"/>
            <a:endParaRPr lang="et-EE" sz="3400" dirty="0" smtClean="0"/>
          </a:p>
          <a:p>
            <a:pPr lvl="1"/>
            <a:endParaRPr lang="et-EE" sz="3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1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183" y="2549235"/>
            <a:ext cx="11326860" cy="3461327"/>
          </a:xfrm>
        </p:spPr>
        <p:txBody>
          <a:bodyPr>
            <a:noAutofit/>
          </a:bodyPr>
          <a:lstStyle/>
          <a:p>
            <a:r>
              <a:rPr lang="et-EE" sz="4000" dirty="0" smtClean="0"/>
              <a:t>Kohtunik peab olema erapooletu, käituma eetiliselt ja tegutsema reeglite raames </a:t>
            </a:r>
          </a:p>
          <a:p>
            <a:pPr lvl="1"/>
            <a:r>
              <a:rPr lang="en-US" sz="3200" i="1" dirty="0"/>
              <a:t>UCI Code of Ethics </a:t>
            </a:r>
            <a:endParaRPr lang="et-EE" sz="3200" i="1" dirty="0" smtClean="0"/>
          </a:p>
          <a:p>
            <a:pPr lvl="1"/>
            <a:r>
              <a:rPr lang="en-US" sz="3200" i="1" dirty="0">
                <a:solidFill>
                  <a:schemeClr val="tx1"/>
                </a:solidFill>
              </a:rPr>
              <a:t>UCI Cycling Regulations</a:t>
            </a:r>
          </a:p>
          <a:p>
            <a:pPr lvl="1"/>
            <a:r>
              <a:rPr lang="en-US" sz="3200" i="1" dirty="0" smtClean="0">
                <a:solidFill>
                  <a:schemeClr val="tx1"/>
                </a:solidFill>
              </a:rPr>
              <a:t>The </a:t>
            </a:r>
            <a:r>
              <a:rPr lang="en-US" sz="3200" i="1" dirty="0">
                <a:solidFill>
                  <a:schemeClr val="tx1"/>
                </a:solidFill>
              </a:rPr>
              <a:t>UCI International </a:t>
            </a:r>
            <a:r>
              <a:rPr lang="en-US" sz="3200" i="1" dirty="0" err="1">
                <a:solidFill>
                  <a:schemeClr val="tx1"/>
                </a:solidFill>
              </a:rPr>
              <a:t>Commissaire</a:t>
            </a:r>
            <a:r>
              <a:rPr lang="en-US" sz="3200" i="1" dirty="0">
                <a:solidFill>
                  <a:schemeClr val="tx1"/>
                </a:solidFill>
              </a:rPr>
              <a:t> - an expert serving </a:t>
            </a:r>
            <a:r>
              <a:rPr lang="en-US" sz="3200" i="1" dirty="0" smtClean="0">
                <a:solidFill>
                  <a:schemeClr val="tx1"/>
                </a:solidFill>
              </a:rPr>
              <a:t>cycling</a:t>
            </a:r>
            <a:endParaRPr lang="et-EE" sz="3200" i="1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7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09" y="3121892"/>
            <a:ext cx="10989733" cy="2888670"/>
          </a:xfrm>
        </p:spPr>
        <p:txBody>
          <a:bodyPr>
            <a:noAutofit/>
          </a:bodyPr>
          <a:lstStyle/>
          <a:p>
            <a:r>
              <a:rPr lang="et-EE" sz="4000" dirty="0" smtClean="0"/>
              <a:t>Kohtuniku tähtsaim ülesanne – selgitada välja võitjad </a:t>
            </a:r>
            <a:r>
              <a:rPr lang="et-EE" sz="4000" u="sng" dirty="0" smtClean="0"/>
              <a:t>ausas</a:t>
            </a:r>
            <a:r>
              <a:rPr lang="et-EE" sz="4000" dirty="0" smtClean="0"/>
              <a:t> võistluses. Anname igaühele võimaluse olla parim.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6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09" y="2699238"/>
            <a:ext cx="10989733" cy="33113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 sz="4000" dirty="0" smtClean="0"/>
              <a:t>Näited elust (1):</a:t>
            </a:r>
          </a:p>
          <a:p>
            <a:r>
              <a:rPr lang="et-EE" sz="4000" dirty="0" smtClean="0"/>
              <a:t>Kõiki võistlejaid tuleb kohelda võrdselt. Kohtuniku sõpradel, sugulastel, töökaaslastel jt ei tohi olla mingeid eeliseid.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1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09" y="2373745"/>
            <a:ext cx="10989733" cy="36368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 sz="4000" dirty="0"/>
              <a:t>Näited elust </a:t>
            </a:r>
            <a:r>
              <a:rPr lang="et-EE" sz="4000" dirty="0" smtClean="0"/>
              <a:t>(2):</a:t>
            </a:r>
            <a:endParaRPr lang="et-EE" sz="4000" dirty="0"/>
          </a:p>
          <a:p>
            <a:r>
              <a:rPr lang="et-EE" sz="4000" dirty="0" smtClean="0"/>
              <a:t>Kui otsus on vastu võetud, siis on see </a:t>
            </a:r>
            <a:r>
              <a:rPr lang="et-EE" sz="4000" u="sng" dirty="0" smtClean="0"/>
              <a:t>ühine</a:t>
            </a:r>
            <a:r>
              <a:rPr lang="et-EE" sz="4000" dirty="0" smtClean="0"/>
              <a:t>, isegi kui hääletati. Otsust kommenteerib avalikkusele/meediale vaid kohtunike kogu esimees (peakohtunik).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0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09" y="2715491"/>
            <a:ext cx="10989733" cy="3295071"/>
          </a:xfrm>
        </p:spPr>
        <p:txBody>
          <a:bodyPr>
            <a:noAutofit/>
          </a:bodyPr>
          <a:lstStyle/>
          <a:p>
            <a:r>
              <a:rPr lang="et-EE" sz="4000" dirty="0" smtClean="0"/>
              <a:t>Dilemma – ühesugune reeglite rikkumine, erinevad otsused?</a:t>
            </a:r>
          </a:p>
          <a:p>
            <a:r>
              <a:rPr lang="et-EE" sz="3200" dirty="0">
                <a:solidFill>
                  <a:srgbClr val="002060"/>
                </a:solidFill>
                <a:hlinkClick r:id="rId2"/>
              </a:rPr>
              <a:t>https://</a:t>
            </a:r>
            <a:r>
              <a:rPr lang="et-EE" sz="3200" dirty="0" smtClean="0">
                <a:solidFill>
                  <a:srgbClr val="002060"/>
                </a:solidFill>
                <a:hlinkClick r:id="rId2"/>
              </a:rPr>
              <a:t>www.youtube.com/watch?v=ccqv6xxuVeQ</a:t>
            </a:r>
            <a:endParaRPr lang="et-EE" sz="3200" dirty="0" smtClean="0">
              <a:solidFill>
                <a:srgbClr val="002060"/>
              </a:solidFill>
            </a:endParaRPr>
          </a:p>
          <a:p>
            <a:r>
              <a:rPr lang="et-EE" sz="3200" dirty="0" smtClean="0">
                <a:solidFill>
                  <a:srgbClr val="002060"/>
                </a:solidFill>
              </a:rPr>
              <a:t> </a:t>
            </a:r>
            <a:r>
              <a:rPr lang="et-EE" sz="3200" dirty="0">
                <a:hlinkClick r:id="rId3"/>
              </a:rPr>
              <a:t>https://www.youtube.com/watch?v=3pQI_q11b5I</a:t>
            </a:r>
            <a:r>
              <a:rPr lang="et-EE" sz="3200" dirty="0"/>
              <a:t> </a:t>
            </a:r>
          </a:p>
          <a:p>
            <a:endParaRPr lang="et-EE" sz="3200" dirty="0">
              <a:solidFill>
                <a:srgbClr val="002060"/>
              </a:solidFill>
            </a:endParaRPr>
          </a:p>
          <a:p>
            <a:endParaRPr lang="et-EE" sz="32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3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09" y="2576945"/>
            <a:ext cx="10989733" cy="3433617"/>
          </a:xfrm>
        </p:spPr>
        <p:txBody>
          <a:bodyPr>
            <a:noAutofit/>
          </a:bodyPr>
          <a:lstStyle/>
          <a:p>
            <a:r>
              <a:rPr lang="et-EE" sz="4000" dirty="0" smtClean="0"/>
              <a:t>Kohtunik peab analüüsima võistlusolukorda kiiresti ning tegutsema enesekindlalt, lähtudes eetikast ja sisetundest ning arvestades reegleid - ta peab „lugema“ võistlust</a:t>
            </a:r>
            <a:endParaRPr lang="et-EE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7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09" y="2900218"/>
            <a:ext cx="10989733" cy="3110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 sz="4000" dirty="0" smtClean="0"/>
              <a:t>Nõuanded (1):</a:t>
            </a:r>
          </a:p>
          <a:p>
            <a:r>
              <a:rPr lang="et-EE" sz="4000" dirty="0" smtClean="0"/>
              <a:t>Kohtunik peab mõtlema „mitu sammu“ ette</a:t>
            </a:r>
            <a:endParaRPr lang="et-EE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8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09" y="2743200"/>
            <a:ext cx="10487891" cy="32673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 sz="4000" dirty="0"/>
              <a:t>Nõuanded </a:t>
            </a:r>
            <a:r>
              <a:rPr lang="et-EE" sz="4000" dirty="0" smtClean="0"/>
              <a:t>(2):</a:t>
            </a:r>
            <a:endParaRPr lang="et-EE" sz="4000" dirty="0"/>
          </a:p>
          <a:p>
            <a:r>
              <a:rPr lang="et-EE" sz="4000" dirty="0" smtClean="0"/>
              <a:t>Võistluse erinevates faasides võib olla </a:t>
            </a:r>
            <a:r>
              <a:rPr lang="et-EE" sz="4000" dirty="0" smtClean="0"/>
              <a:t>mõistlik </a:t>
            </a:r>
            <a:r>
              <a:rPr lang="et-EE" sz="4000" dirty="0" smtClean="0"/>
              <a:t>teha sama rikkumise puhul erinev otsus</a:t>
            </a:r>
            <a:endParaRPr lang="et-EE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09" y="2540000"/>
            <a:ext cx="10989733" cy="34705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 sz="4000" dirty="0"/>
              <a:t>Nõuanded (3):</a:t>
            </a:r>
          </a:p>
          <a:p>
            <a:r>
              <a:rPr lang="et-EE" sz="4000" dirty="0" smtClean="0"/>
              <a:t>Kohtunik peab oma otsust selgitama asjaosalistele ja (peakohtunik) meediale ning avalikkusele</a:t>
            </a:r>
            <a:endParaRPr lang="et-EE" sz="4000" dirty="0"/>
          </a:p>
          <a:p>
            <a:endParaRPr lang="et-EE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89" y="714206"/>
            <a:ext cx="3180335" cy="82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6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1409314"/>
          </a:xfrm>
        </p:spPr>
        <p:txBody>
          <a:bodyPr/>
          <a:lstStyle/>
          <a:p>
            <a:r>
              <a:rPr lang="et-EE" sz="4400" dirty="0"/>
              <a:t>Tänan tähelepanu eest!</a:t>
            </a:r>
            <a:br>
              <a:rPr lang="et-EE" sz="4400" dirty="0"/>
            </a:br>
            <a:endParaRPr lang="et-E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455" y="2198255"/>
            <a:ext cx="10975878" cy="382154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t-EE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339274" y="2946197"/>
            <a:ext cx="8748624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28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Madis Lepajõe</a:t>
            </a:r>
            <a:endParaRPr kumimoji="0" lang="et-EE" altLang="et-EE" sz="28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28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Tel: +372 517 8562</a:t>
            </a:r>
            <a:endParaRPr lang="et-EE" altLang="et-EE" sz="2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t-EE" sz="28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E-post: </a:t>
            </a:r>
            <a:r>
              <a:rPr kumimoji="0" lang="et-EE" altLang="et-EE" sz="2800" b="1" i="0" u="sng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madis.lepajoe@raad.tartu.ee</a:t>
            </a:r>
            <a:endParaRPr kumimoji="0" lang="et-EE" altLang="et-EE" sz="28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t-EE" altLang="et-EE" sz="2800" dirty="0">
                <a:latin typeface="Arial" panose="020B0604020202020204" pitchFamily="34" charset="0"/>
                <a:ea typeface="Calibri" panose="020F0502020204030204" pitchFamily="34" charset="0"/>
              </a:rPr>
              <a:t>Skype: </a:t>
            </a:r>
            <a:r>
              <a:rPr lang="et-EE" altLang="et-EE" sz="2800" b="1" dirty="0">
                <a:latin typeface="Arial" panose="020B0604020202020204" pitchFamily="34" charset="0"/>
                <a:ea typeface="Calibri" panose="020F0502020204030204" pitchFamily="34" charset="0"/>
              </a:rPr>
              <a:t>madislepajoe</a:t>
            </a:r>
            <a:endParaRPr lang="et-EE" altLang="et-EE" sz="28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altLang="et-EE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1" descr="cid:image001.png@01D472B3.0FE6987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1" y="4858328"/>
            <a:ext cx="2937164" cy="64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48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690</TotalTime>
  <Words>225</Words>
  <Application>Microsoft Office PowerPoint</Application>
  <PresentationFormat>Widescreen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Ion Boardroom</vt:lpstr>
      <vt:lpstr>   EJL seminar 2.-3. veebruar 2019, Jõulumäe  Kuidas kohtunikuna maailma jõuda  Madis Lepajõe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Tänan tähelepanu eest! </vt:lpstr>
    </vt:vector>
  </TitlesOfParts>
  <Company>Tartu Linnavalitsus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Roles &amp; Relationships - Commissaires</dc:title>
  <dc:creator>Madis Lepajõe</dc:creator>
  <cp:lastModifiedBy>Madis Lepajõe</cp:lastModifiedBy>
  <cp:revision>72</cp:revision>
  <dcterms:created xsi:type="dcterms:W3CDTF">2018-09-22T19:42:02Z</dcterms:created>
  <dcterms:modified xsi:type="dcterms:W3CDTF">2019-01-12T23:39:29Z</dcterms:modified>
</cp:coreProperties>
</file>