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9" r:id="rId3"/>
    <p:sldId id="395" r:id="rId4"/>
    <p:sldId id="396" r:id="rId5"/>
    <p:sldId id="398" r:id="rId6"/>
    <p:sldId id="401" r:id="rId7"/>
    <p:sldId id="394" r:id="rId8"/>
    <p:sldId id="414" r:id="rId9"/>
    <p:sldId id="360" r:id="rId10"/>
    <p:sldId id="392" r:id="rId11"/>
    <p:sldId id="342" r:id="rId12"/>
    <p:sldId id="371" r:id="rId13"/>
    <p:sldId id="373" r:id="rId14"/>
    <p:sldId id="374" r:id="rId15"/>
    <p:sldId id="307" r:id="rId16"/>
    <p:sldId id="308" r:id="rId17"/>
    <p:sldId id="391" r:id="rId18"/>
    <p:sldId id="411" r:id="rId19"/>
    <p:sldId id="412" r:id="rId20"/>
    <p:sldId id="413" r:id="rId21"/>
    <p:sldId id="405" r:id="rId22"/>
    <p:sldId id="406" r:id="rId23"/>
    <p:sldId id="415" r:id="rId24"/>
    <p:sldId id="362" r:id="rId25"/>
    <p:sldId id="378" r:id="rId26"/>
    <p:sldId id="416" r:id="rId27"/>
    <p:sldId id="417" r:id="rId28"/>
    <p:sldId id="418" r:id="rId29"/>
    <p:sldId id="364" r:id="rId30"/>
    <p:sldId id="419" r:id="rId31"/>
    <p:sldId id="407" r:id="rId32"/>
    <p:sldId id="344" r:id="rId33"/>
    <p:sldId id="420" r:id="rId34"/>
    <p:sldId id="366" r:id="rId35"/>
    <p:sldId id="365" r:id="rId36"/>
    <p:sldId id="367" r:id="rId37"/>
    <p:sldId id="421" r:id="rId38"/>
    <p:sldId id="422" r:id="rId39"/>
    <p:sldId id="321" r:id="rId40"/>
    <p:sldId id="370" r:id="rId41"/>
    <p:sldId id="350" r:id="rId42"/>
    <p:sldId id="381" r:id="rId43"/>
    <p:sldId id="358" r:id="rId44"/>
    <p:sldId id="382" r:id="rId45"/>
    <p:sldId id="383" r:id="rId46"/>
    <p:sldId id="384" r:id="rId47"/>
    <p:sldId id="385" r:id="rId48"/>
    <p:sldId id="387" r:id="rId49"/>
    <p:sldId id="408" r:id="rId50"/>
    <p:sldId id="30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80" autoAdjust="0"/>
  </p:normalViewPr>
  <p:slideViewPr>
    <p:cSldViewPr>
      <p:cViewPr varScale="1">
        <p:scale>
          <a:sx n="64" d="100"/>
          <a:sy n="64" d="100"/>
        </p:scale>
        <p:origin x="134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D75F82-F0DF-4AAB-953A-C81B77C537C3}"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5F82-F0DF-4AAB-953A-C81B77C537C3}"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75F82-F0DF-4AAB-953A-C81B77C537C3}"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D75F82-F0DF-4AAB-953A-C81B77C537C3}"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D75F82-F0DF-4AAB-953A-C81B77C537C3}" type="datetimeFigureOut">
              <a:rPr lang="en-US" smtClean="0"/>
              <a:pPr/>
              <a:t>1/21/2018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D75F82-F0DF-4AAB-953A-C81B77C537C3}" type="datetimeFigureOut">
              <a:rPr lang="en-US" smtClean="0"/>
              <a:pPr/>
              <a:t>1/21/2018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D75F82-F0DF-4AAB-953A-C81B77C537C3}" type="datetimeFigureOut">
              <a:rPr lang="en-US" smtClean="0"/>
              <a:pPr/>
              <a:t>1/21/2018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75F82-F0DF-4AAB-953A-C81B77C537C3}"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75F82-F0DF-4AAB-953A-C81B77C537C3}"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5F82-F0DF-4AAB-953A-C81B77C537C3}"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5F82-F0DF-4AAB-953A-C81B77C537C3}"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C675A-A9C4-4045-B9CC-2362BF9D65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D75F82-F0DF-4AAB-953A-C81B77C537C3}" type="datetimeFigureOut">
              <a:rPr lang="en-US" smtClean="0"/>
              <a:pPr/>
              <a:t>1/21/2018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C675A-A9C4-4045-B9CC-2362BF9D65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7167"/>
            <a:ext cx="7772400" cy="1571635"/>
          </a:xfrm>
        </p:spPr>
        <p:txBody>
          <a:bodyPr>
            <a:normAutofit/>
          </a:bodyPr>
          <a:lstStyle/>
          <a:p>
            <a:r>
              <a:rPr lang="et-EE" sz="3200" dirty="0" smtClean="0"/>
              <a:t>EJL kohtunike seminar</a:t>
            </a:r>
            <a:br>
              <a:rPr lang="et-EE" sz="3200" dirty="0" smtClean="0"/>
            </a:br>
            <a:r>
              <a:rPr lang="et-EE" sz="3200" dirty="0" smtClean="0"/>
              <a:t>3.-4. veebruaril 2018. a Roostal</a:t>
            </a:r>
            <a:endParaRPr lang="en-US" sz="3200" dirty="0"/>
          </a:p>
        </p:txBody>
      </p:sp>
      <p:sp>
        <p:nvSpPr>
          <p:cNvPr id="3" name="Subtitle 2"/>
          <p:cNvSpPr>
            <a:spLocks noGrp="1"/>
          </p:cNvSpPr>
          <p:nvPr>
            <p:ph type="subTitle" idx="1"/>
          </p:nvPr>
        </p:nvSpPr>
        <p:spPr>
          <a:xfrm>
            <a:off x="1371600" y="2428868"/>
            <a:ext cx="6400800" cy="3209932"/>
          </a:xfrm>
        </p:spPr>
        <p:txBody>
          <a:bodyPr>
            <a:normAutofit fontScale="92500" lnSpcReduction="10000"/>
          </a:bodyPr>
          <a:lstStyle/>
          <a:p>
            <a:r>
              <a:rPr lang="et-EE" sz="4800" b="1" dirty="0" smtClean="0">
                <a:solidFill>
                  <a:schemeClr val="tx1"/>
                </a:solidFill>
              </a:rPr>
              <a:t>Mida on uut võistlusmäärustes?</a:t>
            </a:r>
          </a:p>
          <a:p>
            <a:endParaRPr lang="et-EE" sz="4400" b="1" dirty="0">
              <a:solidFill>
                <a:schemeClr val="tx1"/>
              </a:solidFill>
            </a:endParaRPr>
          </a:p>
          <a:p>
            <a:r>
              <a:rPr lang="et-EE" sz="4000" dirty="0" smtClean="0">
                <a:solidFill>
                  <a:schemeClr val="tx1"/>
                </a:solidFill>
              </a:rPr>
              <a:t>Madis Lepajõe</a:t>
            </a:r>
          </a:p>
          <a:p>
            <a:r>
              <a:rPr lang="et-EE" sz="3500" dirty="0" smtClean="0">
                <a:solidFill>
                  <a:schemeClr val="tx1"/>
                </a:solidFill>
              </a:rPr>
              <a:t>UCI komissar</a:t>
            </a:r>
            <a:endParaRPr lang="en-US" sz="35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t-EE" sz="3600" b="1" dirty="0" smtClean="0"/>
              <a:t>Millest räägin</a:t>
            </a:r>
            <a:endParaRPr lang="et-EE" sz="3600" b="1" dirty="0"/>
          </a:p>
        </p:txBody>
      </p:sp>
      <p:sp>
        <p:nvSpPr>
          <p:cNvPr id="3" name="Content Placeholder 2"/>
          <p:cNvSpPr>
            <a:spLocks noGrp="1"/>
          </p:cNvSpPr>
          <p:nvPr>
            <p:ph idx="1"/>
          </p:nvPr>
        </p:nvSpPr>
        <p:spPr>
          <a:xfrm>
            <a:off x="457200" y="1417638"/>
            <a:ext cx="8229600" cy="4708525"/>
          </a:xfrm>
        </p:spPr>
        <p:txBody>
          <a:bodyPr>
            <a:normAutofit/>
          </a:bodyPr>
          <a:lstStyle/>
          <a:p>
            <a:pPr marL="0" indent="0">
              <a:buNone/>
            </a:pPr>
            <a:endParaRPr lang="et-EE" sz="2800" dirty="0" smtClean="0"/>
          </a:p>
          <a:p>
            <a:pPr marL="0" indent="0">
              <a:buNone/>
            </a:pPr>
            <a:r>
              <a:rPr lang="et-EE" sz="2800" dirty="0" smtClean="0"/>
              <a:t>Muudatused võistlusmäärustes:</a:t>
            </a:r>
          </a:p>
          <a:p>
            <a:r>
              <a:rPr lang="et-EE" sz="2800" dirty="0" smtClean="0"/>
              <a:t>üldiselt</a:t>
            </a:r>
          </a:p>
          <a:p>
            <a:r>
              <a:rPr lang="et-EE" sz="2800" dirty="0" smtClean="0"/>
              <a:t>maanteel</a:t>
            </a:r>
          </a:p>
          <a:p>
            <a:r>
              <a:rPr lang="et-EE" sz="2800" i="1" dirty="0" smtClean="0"/>
              <a:t>cyclo-cross</a:t>
            </a:r>
            <a:r>
              <a:rPr lang="et-EE" sz="2800" dirty="0" smtClean="0"/>
              <a:t>´is (muudatusi pole mõtet rääkida enne kui uue hooaja alguses, sest neid tuleb pärast iga hooaja lõppu )</a:t>
            </a:r>
          </a:p>
          <a:p>
            <a:r>
              <a:rPr lang="et-EE" sz="2800" dirty="0" smtClean="0"/>
              <a:t>küsimused-vastused</a:t>
            </a:r>
            <a:endParaRPr lang="et-EE" sz="2800" dirty="0"/>
          </a:p>
        </p:txBody>
      </p:sp>
    </p:spTree>
    <p:extLst>
      <p:ext uri="{BB962C8B-B14F-4D97-AF65-F5344CB8AC3E}">
        <p14:creationId xmlns:p14="http://schemas.microsoft.com/office/powerpoint/2010/main" val="4152320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417638"/>
            <a:ext cx="8229600" cy="5323730"/>
          </a:xfrm>
        </p:spPr>
        <p:txBody>
          <a:bodyPr>
            <a:noAutofit/>
          </a:bodyPr>
          <a:lstStyle/>
          <a:p>
            <a:pPr marL="0" indent="0">
              <a:buNone/>
            </a:pPr>
            <a:r>
              <a:rPr lang="et-EE" sz="2800" b="1" dirty="0" smtClean="0"/>
              <a:t>§ </a:t>
            </a:r>
            <a:r>
              <a:rPr lang="et-EE" sz="2800" b="1" dirty="0"/>
              <a:t>1 </a:t>
            </a:r>
            <a:r>
              <a:rPr lang="et-EE" sz="2800" b="1" dirty="0" err="1"/>
              <a:t>Licences</a:t>
            </a:r>
            <a:r>
              <a:rPr lang="et-EE" sz="2800" b="1" dirty="0"/>
              <a:t> </a:t>
            </a:r>
            <a:r>
              <a:rPr lang="et-EE" sz="2800" dirty="0" smtClean="0"/>
              <a:t>(1)</a:t>
            </a:r>
            <a:endParaRPr lang="et-EE" sz="2800" dirty="0"/>
          </a:p>
          <a:p>
            <a:pPr marL="0" indent="0">
              <a:buNone/>
            </a:pPr>
            <a:r>
              <a:rPr lang="et-EE" sz="2800" b="1" dirty="0"/>
              <a:t>1.1.006 </a:t>
            </a:r>
            <a:r>
              <a:rPr lang="et-EE" sz="2800" dirty="0" smtClean="0"/>
              <a:t>….</a:t>
            </a:r>
          </a:p>
          <a:p>
            <a:pPr marL="0" indent="0">
              <a:buNone/>
            </a:pPr>
            <a:r>
              <a:rPr lang="en-US" sz="2800" dirty="0">
                <a:solidFill>
                  <a:srgbClr val="FF0000"/>
                </a:solidFill>
              </a:rPr>
              <a:t>2a. Riders susceptible of taking part in events on the international calendar as well as national championships must be given a UCI ID which will appear on their </a:t>
            </a:r>
            <a:r>
              <a:rPr lang="en-US" sz="2800" dirty="0" err="1" smtClean="0">
                <a:solidFill>
                  <a:srgbClr val="FF0000"/>
                </a:solidFill>
              </a:rPr>
              <a:t>licence</a:t>
            </a:r>
            <a:r>
              <a:rPr lang="en-US" sz="2800" dirty="0">
                <a:solidFill>
                  <a:srgbClr val="FF0000"/>
                </a:solidFill>
              </a:rPr>
              <a:t>. The national federation is responsible for ensuring that all riders susceptible of taking part in the aforementioned events are given a UCI ID</a:t>
            </a:r>
            <a:r>
              <a:rPr lang="en-US"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745822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556792"/>
            <a:ext cx="8229600" cy="5184576"/>
          </a:xfrm>
        </p:spPr>
        <p:txBody>
          <a:bodyPr>
            <a:noAutofit/>
          </a:bodyPr>
          <a:lstStyle/>
          <a:p>
            <a:pPr marL="0" indent="0">
              <a:buNone/>
            </a:pPr>
            <a:r>
              <a:rPr lang="et-EE" sz="2800" b="1" dirty="0" smtClean="0"/>
              <a:t>§ </a:t>
            </a:r>
            <a:r>
              <a:rPr lang="et-EE" sz="2800" b="1" dirty="0"/>
              <a:t>1 </a:t>
            </a:r>
            <a:r>
              <a:rPr lang="et-EE" sz="2800" b="1" dirty="0" err="1"/>
              <a:t>Licences</a:t>
            </a:r>
            <a:r>
              <a:rPr lang="et-EE" sz="2800" b="1" dirty="0"/>
              <a:t> </a:t>
            </a:r>
            <a:r>
              <a:rPr lang="et-EE" sz="2800" dirty="0" smtClean="0"/>
              <a:t>(2)</a:t>
            </a:r>
            <a:endParaRPr lang="et-EE" sz="2800" dirty="0"/>
          </a:p>
          <a:p>
            <a:pPr marL="0" indent="0">
              <a:buNone/>
            </a:pPr>
            <a:r>
              <a:rPr lang="en-US" sz="2800" dirty="0" smtClean="0">
                <a:solidFill>
                  <a:srgbClr val="FF0000"/>
                </a:solidFill>
              </a:rPr>
              <a:t>The </a:t>
            </a:r>
            <a:r>
              <a:rPr lang="en-US" sz="2800" dirty="0">
                <a:solidFill>
                  <a:srgbClr val="FF0000"/>
                </a:solidFill>
              </a:rPr>
              <a:t>UCI ID is provided by the UCI to the national federation at the time of the first relevant </a:t>
            </a:r>
            <a:r>
              <a:rPr lang="en-US" sz="2800" dirty="0" err="1">
                <a:solidFill>
                  <a:srgbClr val="FF0000"/>
                </a:solidFill>
              </a:rPr>
              <a:t>licence</a:t>
            </a:r>
            <a:r>
              <a:rPr lang="en-US" sz="2800" dirty="0">
                <a:solidFill>
                  <a:srgbClr val="FF0000"/>
                </a:solidFill>
              </a:rPr>
              <a:t> application by the rider and shall appear on any </a:t>
            </a:r>
            <a:r>
              <a:rPr lang="en-US" sz="2800" dirty="0" err="1">
                <a:solidFill>
                  <a:srgbClr val="FF0000"/>
                </a:solidFill>
              </a:rPr>
              <a:t>licence</a:t>
            </a:r>
            <a:r>
              <a:rPr lang="en-US" sz="2800" dirty="0">
                <a:solidFill>
                  <a:srgbClr val="FF0000"/>
                </a:solidFill>
              </a:rPr>
              <a:t> he may hold, regardless of the category or the national federation issuing the </a:t>
            </a:r>
            <a:r>
              <a:rPr lang="en-US" sz="2800" dirty="0" err="1">
                <a:solidFill>
                  <a:srgbClr val="FF0000"/>
                </a:solidFill>
              </a:rPr>
              <a:t>licence</a:t>
            </a:r>
            <a:r>
              <a:rPr lang="en-US" sz="2800" dirty="0" smtClean="0">
                <a:solidFill>
                  <a:srgbClr val="FF0000"/>
                </a:solidFill>
              </a:rPr>
              <a:t>.</a:t>
            </a:r>
            <a:endParaRPr lang="et-EE" sz="2800" dirty="0" smtClean="0">
              <a:solidFill>
                <a:srgbClr val="FF0000"/>
              </a:solidFill>
            </a:endParaRPr>
          </a:p>
          <a:p>
            <a:pPr marL="0" indent="0">
              <a:buNone/>
            </a:pPr>
            <a:r>
              <a:rPr lang="en-US" sz="2800" dirty="0">
                <a:solidFill>
                  <a:srgbClr val="FF0000"/>
                </a:solidFill>
              </a:rPr>
              <a:t>2b. All other riders may be given a UCI ID or may be given an identification number determined by the national federation, at the national federation’s discretion</a:t>
            </a:r>
            <a:r>
              <a:rPr lang="en-US"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1852774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57200" y="274638"/>
            <a:ext cx="8229600" cy="994122"/>
          </a:xfrm>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268760"/>
            <a:ext cx="8229600" cy="5472608"/>
          </a:xfrm>
        </p:spPr>
        <p:txBody>
          <a:bodyPr>
            <a:noAutofit/>
          </a:bodyPr>
          <a:lstStyle/>
          <a:p>
            <a:pPr marL="0" indent="0">
              <a:buNone/>
            </a:pPr>
            <a:r>
              <a:rPr lang="en-US" sz="2800" b="1" dirty="0"/>
              <a:t>1.1.022 </a:t>
            </a:r>
            <a:r>
              <a:rPr lang="en-US" sz="2800" b="1" dirty="0" smtClean="0"/>
              <a:t>Front</a:t>
            </a:r>
            <a:r>
              <a:rPr lang="et-EE" sz="2800" b="1" dirty="0" smtClean="0"/>
              <a:t> </a:t>
            </a:r>
            <a:r>
              <a:rPr lang="et-EE" sz="2800" dirty="0" smtClean="0"/>
              <a:t>(1)</a:t>
            </a:r>
            <a:endParaRPr lang="en-US" sz="2800" dirty="0"/>
          </a:p>
          <a:p>
            <a:pPr marL="0" indent="0">
              <a:buNone/>
            </a:pPr>
            <a:r>
              <a:rPr lang="en-US" sz="2800" b="1" dirty="0"/>
              <a:t>UNION CYCLISTE INTERNATIONALE</a:t>
            </a:r>
          </a:p>
          <a:p>
            <a:pPr marL="0" indent="0">
              <a:buNone/>
            </a:pPr>
            <a:r>
              <a:rPr lang="en-US" sz="2800" b="1" dirty="0"/>
              <a:t>NAME OF THE NATIONAL FEDERATION</a:t>
            </a:r>
          </a:p>
          <a:p>
            <a:pPr marL="0" indent="0">
              <a:buNone/>
            </a:pPr>
            <a:r>
              <a:rPr lang="en-US" sz="2800" dirty="0"/>
              <a:t>1. Category for which the </a:t>
            </a:r>
            <a:r>
              <a:rPr lang="en-US" sz="2800" dirty="0" err="1"/>
              <a:t>licence</a:t>
            </a:r>
            <a:r>
              <a:rPr lang="en-US" sz="2800" dirty="0"/>
              <a:t> is requested UCI: national:</a:t>
            </a:r>
          </a:p>
          <a:p>
            <a:pPr marL="0" indent="0">
              <a:buNone/>
            </a:pPr>
            <a:r>
              <a:rPr lang="en-US" sz="2800" dirty="0"/>
              <a:t>2. Surname and first name:</a:t>
            </a:r>
          </a:p>
          <a:p>
            <a:pPr marL="0" indent="0">
              <a:buNone/>
            </a:pPr>
            <a:r>
              <a:rPr lang="en-US" sz="2800" dirty="0"/>
              <a:t>3. Date of birth:</a:t>
            </a:r>
          </a:p>
          <a:p>
            <a:pPr marL="0" indent="0">
              <a:buNone/>
            </a:pPr>
            <a:r>
              <a:rPr lang="en-US" sz="2800" dirty="0"/>
              <a:t>4. Nationality:</a:t>
            </a:r>
          </a:p>
          <a:p>
            <a:pPr marL="0" indent="0">
              <a:buNone/>
            </a:pPr>
            <a:r>
              <a:rPr lang="en-US" sz="2800" dirty="0"/>
              <a:t>5. Gender</a:t>
            </a:r>
            <a:r>
              <a:rPr lang="en-US" sz="2800" dirty="0" smtClean="0"/>
              <a:t>:</a:t>
            </a:r>
            <a:endParaRPr lang="et-EE" sz="2800" dirty="0" smtClean="0"/>
          </a:p>
          <a:p>
            <a:pPr marL="0" indent="0">
              <a:buNone/>
            </a:pPr>
            <a:r>
              <a:rPr lang="et-EE" sz="2800" dirty="0"/>
              <a:t>6. </a:t>
            </a:r>
            <a:r>
              <a:rPr lang="et-EE" sz="2800" u="sng" dirty="0" smtClean="0">
                <a:solidFill>
                  <a:srgbClr val="FF0000"/>
                </a:solidFill>
              </a:rPr>
              <a:t>Email </a:t>
            </a:r>
            <a:r>
              <a:rPr lang="et-EE" sz="2800" u="sng" dirty="0">
                <a:solidFill>
                  <a:srgbClr val="FF0000"/>
                </a:solidFill>
              </a:rPr>
              <a:t>address</a:t>
            </a:r>
            <a:r>
              <a:rPr lang="et-EE" sz="2800" dirty="0">
                <a:solidFill>
                  <a:srgbClr val="FF0000"/>
                </a:solidFill>
              </a:rPr>
              <a:t>:</a:t>
            </a:r>
            <a:endParaRPr lang="et-EE" sz="2800" dirty="0" smtClean="0">
              <a:solidFill>
                <a:srgbClr val="FF0000"/>
              </a:solidFill>
            </a:endParaRPr>
          </a:p>
          <a:p>
            <a:pPr marL="0" indent="0">
              <a:buNone/>
            </a:pPr>
            <a:r>
              <a:rPr lang="et-EE" sz="2800" dirty="0" smtClean="0"/>
              <a:t>......</a:t>
            </a:r>
            <a:endParaRPr lang="en-US" sz="2800" dirty="0"/>
          </a:p>
        </p:txBody>
      </p:sp>
    </p:spTree>
    <p:extLst>
      <p:ext uri="{BB962C8B-B14F-4D97-AF65-F5344CB8AC3E}">
        <p14:creationId xmlns:p14="http://schemas.microsoft.com/office/powerpoint/2010/main" val="4016975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57200" y="274638"/>
            <a:ext cx="8229600" cy="778098"/>
          </a:xfrm>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052736"/>
            <a:ext cx="8229600" cy="5688632"/>
          </a:xfrm>
        </p:spPr>
        <p:txBody>
          <a:bodyPr>
            <a:noAutofit/>
          </a:bodyPr>
          <a:lstStyle/>
          <a:p>
            <a:pPr marL="0" indent="0">
              <a:buNone/>
            </a:pPr>
            <a:r>
              <a:rPr lang="en-US" sz="2800" b="1" dirty="0"/>
              <a:t>Form of </a:t>
            </a:r>
            <a:r>
              <a:rPr lang="en-US" sz="2800" b="1" dirty="0" err="1"/>
              <a:t>licence</a:t>
            </a:r>
            <a:endParaRPr lang="en-US" sz="2800" b="1" dirty="0"/>
          </a:p>
          <a:p>
            <a:pPr marL="0" indent="0">
              <a:buNone/>
            </a:pPr>
            <a:r>
              <a:rPr lang="en-US" sz="2800" b="1" dirty="0" smtClean="0"/>
              <a:t>1.1.024</a:t>
            </a:r>
            <a:endParaRPr lang="et-EE" sz="2800" b="1" dirty="0" smtClean="0"/>
          </a:p>
          <a:p>
            <a:pPr marL="0" indent="0">
              <a:buNone/>
            </a:pPr>
            <a:r>
              <a:rPr lang="en-US" sz="2800" i="1" u="sng" dirty="0"/>
              <a:t>The text on the back of the </a:t>
            </a:r>
            <a:r>
              <a:rPr lang="en-US" sz="2800" i="1" u="sng" dirty="0" err="1"/>
              <a:t>licence</a:t>
            </a:r>
            <a:r>
              <a:rPr lang="en-US" sz="2800" i="1" u="sng" dirty="0"/>
              <a:t> is replaced by the following: </a:t>
            </a:r>
            <a:endParaRPr lang="en-US" sz="2800" u="sng" dirty="0"/>
          </a:p>
          <a:p>
            <a:pPr marL="0" indent="0">
              <a:buNone/>
            </a:pPr>
            <a:r>
              <a:rPr lang="en-US" sz="2800" i="1" dirty="0">
                <a:solidFill>
                  <a:srgbClr val="FF0000"/>
                </a:solidFill>
              </a:rPr>
              <a:t>I agree to abide and be bound by the UCI Constitution and Regulations, in particular the UCI Anti-Doping Rules. </a:t>
            </a:r>
            <a:endParaRPr lang="en-US" sz="2800" dirty="0">
              <a:solidFill>
                <a:srgbClr val="FF0000"/>
              </a:solidFill>
            </a:endParaRPr>
          </a:p>
          <a:p>
            <a:pPr marL="0" indent="0">
              <a:buNone/>
            </a:pPr>
            <a:r>
              <a:rPr lang="en-US" sz="2800" i="1" dirty="0">
                <a:solidFill>
                  <a:srgbClr val="FF0000"/>
                </a:solidFill>
              </a:rPr>
              <a:t>I also </a:t>
            </a:r>
            <a:r>
              <a:rPr lang="en-US" sz="2800" i="1" dirty="0" err="1">
                <a:solidFill>
                  <a:srgbClr val="FF0000"/>
                </a:solidFill>
              </a:rPr>
              <a:t>recognise</a:t>
            </a:r>
            <a:r>
              <a:rPr lang="en-US" sz="2800" i="1" dirty="0">
                <a:solidFill>
                  <a:srgbClr val="FF0000"/>
                </a:solidFill>
              </a:rPr>
              <a:t> the exclusive jurisdiction of the Court of Arbitration for Sport (CAS) in Lausanne, Switzerland, as provided for under the relevant provisions of the UCI Regulations. </a:t>
            </a:r>
            <a:endParaRPr lang="en-US" sz="2800" dirty="0">
              <a:solidFill>
                <a:srgbClr val="FF0000"/>
              </a:solidFill>
            </a:endParaRPr>
          </a:p>
        </p:txBody>
      </p:sp>
    </p:spTree>
    <p:extLst>
      <p:ext uri="{BB962C8B-B14F-4D97-AF65-F5344CB8AC3E}">
        <p14:creationId xmlns:p14="http://schemas.microsoft.com/office/powerpoint/2010/main" val="2650783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628800"/>
            <a:ext cx="8229600" cy="5040560"/>
          </a:xfrm>
        </p:spPr>
        <p:txBody>
          <a:bodyPr>
            <a:normAutofit/>
          </a:bodyPr>
          <a:lstStyle/>
          <a:p>
            <a:pPr marL="0" indent="0">
              <a:buNone/>
            </a:pPr>
            <a:r>
              <a:rPr lang="et-EE" sz="2800" b="1" dirty="0"/>
              <a:t>§ 4 Team managers' meeting </a:t>
            </a:r>
            <a:endParaRPr lang="et-EE" sz="2800" dirty="0"/>
          </a:p>
          <a:p>
            <a:pPr marL="0" indent="0">
              <a:buNone/>
            </a:pPr>
            <a:r>
              <a:rPr lang="en-US" sz="2800" b="1" dirty="0"/>
              <a:t>1.2.087 </a:t>
            </a:r>
            <a:r>
              <a:rPr lang="en-US" sz="2800" u="sng" dirty="0"/>
              <a:t>No more than 24 hours and no less than two hours before the start of the competition</a:t>
            </a:r>
            <a:r>
              <a:rPr lang="en-US" sz="2800" dirty="0"/>
              <a:t>, the </a:t>
            </a:r>
            <a:r>
              <a:rPr lang="en-US" sz="2800" dirty="0" err="1"/>
              <a:t>organiser</a:t>
            </a:r>
            <a:r>
              <a:rPr lang="en-US" sz="2800" dirty="0"/>
              <a:t> must convene a meeting in a suitable room with the representatives of the </a:t>
            </a:r>
            <a:r>
              <a:rPr lang="en-US" sz="2800" dirty="0" err="1"/>
              <a:t>organisation</a:t>
            </a:r>
            <a:r>
              <a:rPr lang="en-US" sz="2800" dirty="0"/>
              <a:t>, the team managers, the </a:t>
            </a:r>
            <a:r>
              <a:rPr lang="en-US" sz="2800" dirty="0" err="1"/>
              <a:t>commissaires</a:t>
            </a:r>
            <a:r>
              <a:rPr lang="en-US" sz="2800" dirty="0"/>
              <a:t> and, where appropriate, the persons responsible for neutral vehicles and the services of public order, to coordinate their respective tasks and to take note of the specific characteristics of the event and safety measures as concern their own fields. </a:t>
            </a:r>
            <a:endParaRPr lang="et-EE" sz="2800" dirty="0"/>
          </a:p>
        </p:txBody>
      </p:sp>
    </p:spTree>
    <p:extLst>
      <p:ext uri="{BB962C8B-B14F-4D97-AF65-F5344CB8AC3E}">
        <p14:creationId xmlns:p14="http://schemas.microsoft.com/office/powerpoint/2010/main" val="14086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Autofit/>
          </a:bodyPr>
          <a:lstStyle/>
          <a:p>
            <a:r>
              <a:rPr lang="en-US" sz="3600" dirty="0">
                <a:solidFill>
                  <a:prstClr val="black"/>
                </a:solidFill>
              </a:rPr>
              <a:t>PART 1 GENERAL ORGANISATION</a:t>
            </a:r>
            <a:br>
              <a:rPr lang="en-US" sz="3600" dirty="0">
                <a:solidFill>
                  <a:prstClr val="black"/>
                </a:solidFill>
              </a:rPr>
            </a:br>
            <a:r>
              <a:rPr lang="en-US" sz="3600" dirty="0">
                <a:solidFill>
                  <a:prstClr val="black"/>
                </a:solidFill>
              </a:rPr>
              <a:t>OF CYCLING AS A SPORT</a:t>
            </a:r>
            <a:endParaRPr lang="et-EE" sz="3600" dirty="0"/>
          </a:p>
        </p:txBody>
      </p:sp>
      <p:sp>
        <p:nvSpPr>
          <p:cNvPr id="3" name="Sisu kohatäide 2"/>
          <p:cNvSpPr>
            <a:spLocks noGrp="1"/>
          </p:cNvSpPr>
          <p:nvPr>
            <p:ph idx="1"/>
          </p:nvPr>
        </p:nvSpPr>
        <p:spPr>
          <a:xfrm>
            <a:off x="457200" y="1484784"/>
            <a:ext cx="8229600" cy="5184576"/>
          </a:xfrm>
        </p:spPr>
        <p:txBody>
          <a:bodyPr>
            <a:normAutofit/>
          </a:bodyPr>
          <a:lstStyle/>
          <a:p>
            <a:pPr marL="0" indent="0">
              <a:buNone/>
            </a:pPr>
            <a:r>
              <a:rPr lang="et-EE" sz="2800" b="1" dirty="0"/>
              <a:t>§ 5 Entry check </a:t>
            </a:r>
            <a:endParaRPr lang="et-EE" sz="2800" dirty="0"/>
          </a:p>
          <a:p>
            <a:pPr marL="0" indent="0">
              <a:buNone/>
            </a:pPr>
            <a:r>
              <a:rPr lang="en-US" sz="2800" b="1" dirty="0"/>
              <a:t>1.2.090 </a:t>
            </a:r>
            <a:r>
              <a:rPr lang="en-US" sz="2800" dirty="0"/>
              <a:t>Before the team managers' meeting as per article 1.2.087, the team manager - or his representative - must confirm the identity of the riders who will be starting to the </a:t>
            </a:r>
            <a:r>
              <a:rPr lang="en-US" sz="2800" dirty="0" err="1"/>
              <a:t>commissaires</a:t>
            </a:r>
            <a:r>
              <a:rPr lang="en-US" sz="2800" dirty="0"/>
              <a:t>' panel </a:t>
            </a:r>
            <a:r>
              <a:rPr lang="en-US" sz="2800" dirty="0">
                <a:solidFill>
                  <a:srgbClr val="FF0000"/>
                </a:solidFill>
              </a:rPr>
              <a:t>by signing the entry form (art. 1.2.050) and clearly highlighting the names of starting riders.</a:t>
            </a:r>
            <a:r>
              <a:rPr lang="en-US" sz="2800" dirty="0"/>
              <a:t> The </a:t>
            </a:r>
            <a:r>
              <a:rPr lang="en-US" sz="2800" dirty="0" err="1"/>
              <a:t>commissaires</a:t>
            </a:r>
            <a:r>
              <a:rPr lang="en-US" sz="2800" dirty="0"/>
              <a:t>' panel shall check the </a:t>
            </a:r>
            <a:r>
              <a:rPr lang="en-US" sz="2800" dirty="0" err="1"/>
              <a:t>licences</a:t>
            </a:r>
            <a:r>
              <a:rPr lang="en-US" sz="2800" dirty="0"/>
              <a:t> of these riders and ensure that they are included on the list of entrants. </a:t>
            </a:r>
            <a:endParaRPr lang="et-EE" sz="2800" dirty="0"/>
          </a:p>
        </p:txBody>
      </p:sp>
    </p:spTree>
    <p:extLst>
      <p:ext uri="{BB962C8B-B14F-4D97-AF65-F5344CB8AC3E}">
        <p14:creationId xmlns:p14="http://schemas.microsoft.com/office/powerpoint/2010/main" val="85051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628800"/>
            <a:ext cx="8229600" cy="5040560"/>
          </a:xfrm>
        </p:spPr>
        <p:txBody>
          <a:bodyPr>
            <a:noAutofit/>
          </a:bodyPr>
          <a:lstStyle/>
          <a:p>
            <a:pPr marL="0" indent="0">
              <a:buNone/>
            </a:pPr>
            <a:r>
              <a:rPr lang="et-EE" sz="2800" b="1" dirty="0"/>
              <a:t>§ 8 </a:t>
            </a:r>
            <a:r>
              <a:rPr lang="et-EE" sz="2800" b="1" dirty="0" err="1"/>
              <a:t>Race</a:t>
            </a:r>
            <a:r>
              <a:rPr lang="et-EE" sz="2800" b="1" dirty="0"/>
              <a:t> </a:t>
            </a:r>
            <a:r>
              <a:rPr lang="et-EE" sz="2800" b="1" dirty="0" err="1"/>
              <a:t>procedures</a:t>
            </a:r>
            <a:endParaRPr lang="et-EE" sz="2800" b="1" dirty="0"/>
          </a:p>
          <a:p>
            <a:pPr marL="0" indent="0">
              <a:buNone/>
            </a:pPr>
            <a:r>
              <a:rPr lang="en-US" sz="2800" b="1" dirty="0" smtClean="0"/>
              <a:t>1.</a:t>
            </a:r>
            <a:r>
              <a:rPr lang="et-EE" sz="2800" b="1" dirty="0" smtClean="0"/>
              <a:t>2.113 </a:t>
            </a:r>
          </a:p>
          <a:p>
            <a:pPr marL="0" indent="0">
              <a:buNone/>
            </a:pPr>
            <a:r>
              <a:rPr lang="et-EE" sz="2800" dirty="0" smtClean="0"/>
              <a:t>….</a:t>
            </a:r>
          </a:p>
          <a:p>
            <a:pPr marL="0" indent="0">
              <a:buNone/>
            </a:pPr>
            <a:r>
              <a:rPr lang="en-US" sz="2800" dirty="0">
                <a:solidFill>
                  <a:srgbClr val="FF0000"/>
                </a:solidFill>
              </a:rPr>
              <a:t>Whenever two races on the international calendar are </a:t>
            </a:r>
            <a:r>
              <a:rPr lang="en-US" sz="2800" dirty="0" err="1">
                <a:solidFill>
                  <a:srgbClr val="FF0000"/>
                </a:solidFill>
              </a:rPr>
              <a:t>organised</a:t>
            </a:r>
            <a:r>
              <a:rPr lang="en-US" sz="2800" dirty="0">
                <a:solidFill>
                  <a:srgbClr val="FF0000"/>
                </a:solidFill>
              </a:rPr>
              <a:t> on the same day and in the same location, the </a:t>
            </a:r>
            <a:r>
              <a:rPr lang="en-US" sz="2800" dirty="0" err="1">
                <a:solidFill>
                  <a:srgbClr val="FF0000"/>
                </a:solidFill>
              </a:rPr>
              <a:t>organiser</a:t>
            </a:r>
            <a:r>
              <a:rPr lang="en-US" sz="2800" dirty="0">
                <a:solidFill>
                  <a:srgbClr val="FF0000"/>
                </a:solidFill>
              </a:rPr>
              <a:t> may hold the official ceremony jointly for both races. The ceremony for the first race shall however be held no more than two hours after the </a:t>
            </a:r>
            <a:r>
              <a:rPr lang="en-US" sz="2800" dirty="0" smtClean="0">
                <a:solidFill>
                  <a:srgbClr val="FF0000"/>
                </a:solidFill>
              </a:rPr>
              <a:t>finish</a:t>
            </a:r>
            <a:r>
              <a:rPr lang="et-EE"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4150069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928694"/>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844824"/>
            <a:ext cx="8229600" cy="4281339"/>
          </a:xfrm>
        </p:spPr>
        <p:txBody>
          <a:bodyPr>
            <a:noAutofit/>
          </a:bodyPr>
          <a:lstStyle/>
          <a:p>
            <a:pPr marL="0" indent="0">
              <a:buNone/>
            </a:pPr>
            <a:r>
              <a:rPr lang="en-US" sz="2800" b="1" dirty="0"/>
              <a:t>1.3.014 </a:t>
            </a:r>
            <a:endParaRPr lang="et-EE" sz="2800" b="1" dirty="0" smtClean="0"/>
          </a:p>
          <a:p>
            <a:pPr marL="0" indent="0">
              <a:buNone/>
            </a:pPr>
            <a:r>
              <a:rPr lang="en-US" sz="2800" dirty="0" smtClean="0"/>
              <a:t>The </a:t>
            </a:r>
            <a:r>
              <a:rPr lang="en-US" sz="2800" dirty="0"/>
              <a:t>plane passing through the highest points at the front and rear of the saddle </a:t>
            </a:r>
            <a:r>
              <a:rPr lang="en-US" sz="2800" dirty="0">
                <a:solidFill>
                  <a:srgbClr val="FF0000"/>
                </a:solidFill>
              </a:rPr>
              <a:t>can have a maximum angle of nine degrees from horizontal. </a:t>
            </a:r>
          </a:p>
          <a:p>
            <a:pPr marL="0" indent="0">
              <a:buNone/>
            </a:pPr>
            <a:r>
              <a:rPr lang="en-US" sz="2800" dirty="0" smtClean="0"/>
              <a:t>The </a:t>
            </a:r>
            <a:r>
              <a:rPr lang="en-US" sz="2800" dirty="0"/>
              <a:t>length of the saddle shall be 24 cm minimum and 30 cm maximum. </a:t>
            </a:r>
            <a:r>
              <a:rPr lang="en-US" sz="2800" dirty="0">
                <a:solidFill>
                  <a:srgbClr val="FF0000"/>
                </a:solidFill>
              </a:rPr>
              <a:t>A tolerance of </a:t>
            </a:r>
            <a:r>
              <a:rPr lang="en-US" sz="2800" dirty="0" smtClean="0">
                <a:solidFill>
                  <a:srgbClr val="FF0000"/>
                </a:solidFill>
              </a:rPr>
              <a:t>5</a:t>
            </a:r>
            <a:r>
              <a:rPr lang="et-EE" sz="2800" dirty="0" smtClean="0">
                <a:solidFill>
                  <a:srgbClr val="FF0000"/>
                </a:solidFill>
              </a:rPr>
              <a:t> </a:t>
            </a:r>
            <a:r>
              <a:rPr lang="en-US" sz="2800" dirty="0" smtClean="0">
                <a:solidFill>
                  <a:srgbClr val="FF0000"/>
                </a:solidFill>
              </a:rPr>
              <a:t>mm </a:t>
            </a:r>
            <a:r>
              <a:rPr lang="en-US" sz="2800" dirty="0">
                <a:solidFill>
                  <a:srgbClr val="FF0000"/>
                </a:solidFill>
              </a:rPr>
              <a:t>is allowed. </a:t>
            </a:r>
          </a:p>
        </p:txBody>
      </p:sp>
    </p:spTree>
    <p:extLst>
      <p:ext uri="{BB962C8B-B14F-4D97-AF65-F5344CB8AC3E}">
        <p14:creationId xmlns:p14="http://schemas.microsoft.com/office/powerpoint/2010/main" val="21865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52128"/>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196752"/>
            <a:ext cx="8229600" cy="5472608"/>
          </a:xfrm>
        </p:spPr>
        <p:txBody>
          <a:bodyPr>
            <a:noAutofit/>
          </a:bodyPr>
          <a:lstStyle/>
          <a:p>
            <a:pPr marL="0" indent="0">
              <a:buNone/>
            </a:pPr>
            <a:r>
              <a:rPr lang="en-US" b="1" dirty="0" smtClean="0"/>
              <a:t>1.</a:t>
            </a:r>
            <a:r>
              <a:rPr lang="et-EE" b="1" dirty="0" smtClean="0"/>
              <a:t>3</a:t>
            </a:r>
            <a:r>
              <a:rPr lang="en-US" b="1" dirty="0" smtClean="0"/>
              <a:t>.02</a:t>
            </a:r>
            <a:r>
              <a:rPr lang="et-EE" b="1" dirty="0" smtClean="0"/>
              <a:t>3</a:t>
            </a:r>
            <a:r>
              <a:rPr lang="en-US" b="1" dirty="0" smtClean="0"/>
              <a:t> </a:t>
            </a:r>
            <a:endParaRPr lang="et-EE" b="1" dirty="0" smtClean="0"/>
          </a:p>
          <a:p>
            <a:pPr marL="0" indent="0">
              <a:buNone/>
            </a:pPr>
            <a:r>
              <a:rPr lang="en-US" sz="2800" dirty="0" smtClean="0">
                <a:solidFill>
                  <a:srgbClr val="FF0000"/>
                </a:solidFill>
              </a:rPr>
              <a:t>For  </a:t>
            </a:r>
            <a:r>
              <a:rPr lang="en-US" sz="2800" dirty="0">
                <a:solidFill>
                  <a:srgbClr val="FF0000"/>
                </a:solidFill>
              </a:rPr>
              <a:t>riders  that  are  190  cm  tall  or  taller,  the  horizontal  distance  between  the  vertical </a:t>
            </a:r>
            <a:r>
              <a:rPr lang="en-US" sz="2800" dirty="0" smtClean="0">
                <a:solidFill>
                  <a:srgbClr val="FF0000"/>
                </a:solidFill>
              </a:rPr>
              <a:t>lines  </a:t>
            </a:r>
            <a:r>
              <a:rPr lang="en-US" sz="2800" dirty="0">
                <a:solidFill>
                  <a:srgbClr val="FF0000"/>
                </a:solidFill>
              </a:rPr>
              <a:t>passing  through  the  bottom  bracket  axle  and  the  extremity  of  the  handlebar </a:t>
            </a:r>
            <a:r>
              <a:rPr lang="en-US" sz="2800" dirty="0" smtClean="0">
                <a:solidFill>
                  <a:srgbClr val="FF0000"/>
                </a:solidFill>
              </a:rPr>
              <a:t>extensions </a:t>
            </a:r>
            <a:r>
              <a:rPr lang="en-US" sz="2800" dirty="0">
                <a:solidFill>
                  <a:srgbClr val="FF0000"/>
                </a:solidFill>
              </a:rPr>
              <a:t>including all accessories may be extended to </a:t>
            </a:r>
            <a:r>
              <a:rPr lang="en-US" sz="2800" dirty="0" smtClean="0">
                <a:solidFill>
                  <a:srgbClr val="FF0000"/>
                </a:solidFill>
              </a:rPr>
              <a:t>85 </a:t>
            </a:r>
            <a:r>
              <a:rPr lang="en-US" sz="2800" dirty="0">
                <a:solidFill>
                  <a:srgbClr val="FF0000"/>
                </a:solidFill>
              </a:rPr>
              <a:t>cm</a:t>
            </a:r>
            <a:r>
              <a:rPr lang="en-US" sz="2800" dirty="0" smtClean="0">
                <a:solidFill>
                  <a:srgbClr val="FF0000"/>
                </a:solidFill>
              </a:rPr>
              <a:t>.</a:t>
            </a:r>
            <a:r>
              <a:rPr lang="et-EE" sz="2800" dirty="0" smtClean="0">
                <a:solidFill>
                  <a:srgbClr val="FF0000"/>
                </a:solidFill>
              </a:rPr>
              <a:t> </a:t>
            </a:r>
          </a:p>
          <a:p>
            <a:pPr marL="0" indent="0">
              <a:buNone/>
            </a:pPr>
            <a:r>
              <a:rPr lang="en-US" sz="2800" dirty="0" smtClean="0"/>
              <a:t>Only </a:t>
            </a:r>
            <a:r>
              <a:rPr lang="en-US" sz="2800" dirty="0"/>
              <a:t>one exemption for morphological reasons may be requested; either the handlebar </a:t>
            </a:r>
            <a:r>
              <a:rPr lang="en-US" sz="2800" dirty="0" smtClean="0"/>
              <a:t>extension </a:t>
            </a:r>
            <a:r>
              <a:rPr lang="en-US" sz="2800" dirty="0"/>
              <a:t>can  be moved forward or the peak of the saddle can be moved forward, in </a:t>
            </a:r>
            <a:r>
              <a:rPr lang="en-US" sz="2800" dirty="0" smtClean="0"/>
              <a:t>accordance </a:t>
            </a:r>
            <a:r>
              <a:rPr lang="en-US" sz="2800" dirty="0"/>
              <a:t>with Article 1.3.013.</a:t>
            </a:r>
          </a:p>
        </p:txBody>
      </p:sp>
    </p:spTree>
    <p:extLst>
      <p:ext uri="{BB962C8B-B14F-4D97-AF65-F5344CB8AC3E}">
        <p14:creationId xmlns:p14="http://schemas.microsoft.com/office/powerpoint/2010/main" val="5002301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45719"/>
          </a:xfrm>
        </p:spPr>
        <p:txBody>
          <a:bodyPr>
            <a:noAutofit/>
          </a:bodyPr>
          <a:lstStyle/>
          <a:p>
            <a:endParaRPr lang="en-US" sz="3600" dirty="0"/>
          </a:p>
        </p:txBody>
      </p:sp>
      <p:graphicFrame>
        <p:nvGraphicFramePr>
          <p:cNvPr id="5" name="Sisu kohatäide 4"/>
          <p:cNvGraphicFramePr>
            <a:graphicFrameLocks noGrp="1" noChangeAspect="1"/>
          </p:cNvGraphicFramePr>
          <p:nvPr>
            <p:ph idx="1"/>
            <p:extLst>
              <p:ext uri="{D42A27DB-BD31-4B8C-83A1-F6EECF244321}">
                <p14:modId xmlns:p14="http://schemas.microsoft.com/office/powerpoint/2010/main" val="292232920"/>
              </p:ext>
            </p:extLst>
          </p:nvPr>
        </p:nvGraphicFramePr>
        <p:xfrm>
          <a:off x="1907704" y="260648"/>
          <a:ext cx="4896544" cy="6552729"/>
        </p:xfrm>
        <a:graphic>
          <a:graphicData uri="http://schemas.openxmlformats.org/presentationml/2006/ole">
            <mc:AlternateContent xmlns:mc="http://schemas.openxmlformats.org/markup-compatibility/2006">
              <mc:Choice xmlns:v="urn:schemas-microsoft-com:vml" Requires="v">
                <p:oleObj spid="_x0000_s1137" name="Document" r:id="rId3" imgW="5897482" imgH="9307862" progId="Word.Document.8">
                  <p:embed/>
                </p:oleObj>
              </mc:Choice>
              <mc:Fallback>
                <p:oleObj name="Document" r:id="rId3" imgW="5897482" imgH="9307862" progId="Word.Document.8">
                  <p:embed/>
                  <p:pic>
                    <p:nvPicPr>
                      <p:cNvPr id="0" name=""/>
                      <p:cNvPicPr/>
                      <p:nvPr/>
                    </p:nvPicPr>
                    <p:blipFill>
                      <a:blip r:embed="rId4"/>
                      <a:stretch>
                        <a:fillRect/>
                      </a:stretch>
                    </p:blipFill>
                    <p:spPr>
                      <a:xfrm>
                        <a:off x="1907704" y="260648"/>
                        <a:ext cx="4896544" cy="6552729"/>
                      </a:xfrm>
                      <a:prstGeom prst="rect">
                        <a:avLst/>
                      </a:prstGeom>
                    </p:spPr>
                  </p:pic>
                </p:oleObj>
              </mc:Fallback>
            </mc:AlternateContent>
          </a:graphicData>
        </a:graphic>
      </p:graphicFrame>
    </p:spTree>
    <p:extLst>
      <p:ext uri="{BB962C8B-B14F-4D97-AF65-F5344CB8AC3E}">
        <p14:creationId xmlns:p14="http://schemas.microsoft.com/office/powerpoint/2010/main" val="31176782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57200" y="274638"/>
            <a:ext cx="8229600" cy="922114"/>
          </a:xfrm>
        </p:spPr>
        <p:txBody>
          <a:bodyPr>
            <a:normAutofit fontScale="90000"/>
          </a:bodyPr>
          <a:lstStyle/>
          <a:p>
            <a:r>
              <a:rPr lang="en-US" dirty="0"/>
              <a:t>PART 1 GENERAL ORGANISATION</a:t>
            </a:r>
            <a:br>
              <a:rPr lang="en-US" dirty="0"/>
            </a:br>
            <a:r>
              <a:rPr lang="en-US" dirty="0"/>
              <a:t>OF CYCLING AS A SPORT</a:t>
            </a:r>
            <a:endParaRPr lang="et-EE" dirty="0"/>
          </a:p>
        </p:txBody>
      </p:sp>
      <p:sp>
        <p:nvSpPr>
          <p:cNvPr id="3" name="Sisu kohatäide 2"/>
          <p:cNvSpPr>
            <a:spLocks noGrp="1"/>
          </p:cNvSpPr>
          <p:nvPr>
            <p:ph idx="1"/>
          </p:nvPr>
        </p:nvSpPr>
        <p:spPr>
          <a:xfrm>
            <a:off x="323528" y="1268760"/>
            <a:ext cx="8640960" cy="5589240"/>
          </a:xfrm>
        </p:spPr>
        <p:txBody>
          <a:bodyPr>
            <a:normAutofit lnSpcReduction="10000"/>
          </a:bodyPr>
          <a:lstStyle/>
          <a:p>
            <a:pPr marL="0" indent="0">
              <a:buNone/>
            </a:pPr>
            <a:r>
              <a:rPr lang="en-US" sz="2800" b="1" dirty="0">
                <a:solidFill>
                  <a:srgbClr val="FF0000"/>
                </a:solidFill>
              </a:rPr>
              <a:t>1.3.024 </a:t>
            </a:r>
            <a:r>
              <a:rPr lang="et-EE" sz="2800" b="1" dirty="0" err="1" smtClean="0">
                <a:solidFill>
                  <a:srgbClr val="FF0000"/>
                </a:solidFill>
              </a:rPr>
              <a:t>ter</a:t>
            </a:r>
            <a:r>
              <a:rPr lang="et-EE" sz="2800" b="1" dirty="0" smtClean="0">
                <a:solidFill>
                  <a:srgbClr val="FF0000"/>
                </a:solidFill>
              </a:rPr>
              <a:t> (1)</a:t>
            </a:r>
          </a:p>
          <a:p>
            <a:pPr marL="0" indent="0">
              <a:buNone/>
            </a:pPr>
            <a:r>
              <a:rPr lang="en-US" sz="2800" dirty="0" smtClean="0">
                <a:solidFill>
                  <a:srgbClr val="FF0000"/>
                </a:solidFill>
              </a:rPr>
              <a:t>Any </a:t>
            </a:r>
            <a:r>
              <a:rPr lang="en-US" sz="2800" dirty="0">
                <a:solidFill>
                  <a:srgbClr val="FF0000"/>
                </a:solidFill>
              </a:rPr>
              <a:t>bicycle may be fitted with onboard technology equipment that has the </a:t>
            </a:r>
            <a:r>
              <a:rPr lang="en-US" sz="2800" dirty="0" smtClean="0">
                <a:solidFill>
                  <a:srgbClr val="FF0000"/>
                </a:solidFill>
              </a:rPr>
              <a:t>ability</a:t>
            </a:r>
            <a:r>
              <a:rPr lang="et-EE" sz="2800" dirty="0" smtClean="0">
                <a:solidFill>
                  <a:srgbClr val="FF0000"/>
                </a:solidFill>
              </a:rPr>
              <a:t> </a:t>
            </a:r>
            <a:r>
              <a:rPr lang="en-US" sz="2800" dirty="0" smtClean="0">
                <a:solidFill>
                  <a:srgbClr val="FF0000"/>
                </a:solidFill>
              </a:rPr>
              <a:t>and </a:t>
            </a:r>
            <a:r>
              <a:rPr lang="en-US" sz="2800" dirty="0">
                <a:solidFill>
                  <a:srgbClr val="FF0000"/>
                </a:solidFill>
              </a:rPr>
              <a:t>purpose to collect or transmit data, information or images. Such equipment shall comprise telemetry and transponder units and video cameras. Bicycles may be fitted with such equipment under the following conditions:</a:t>
            </a:r>
          </a:p>
          <a:p>
            <a:pPr marL="0" indent="0">
              <a:buNone/>
            </a:pPr>
            <a:r>
              <a:rPr lang="en-US" sz="2800" dirty="0">
                <a:solidFill>
                  <a:srgbClr val="FF0000"/>
                </a:solidFill>
              </a:rPr>
              <a:t>- The system to install the equipment must be designed for use on bicycles and shall not affect the certification of any item </a:t>
            </a:r>
            <a:r>
              <a:rPr lang="en-US" sz="2800" dirty="0" smtClean="0">
                <a:solidFill>
                  <a:srgbClr val="FF0000"/>
                </a:solidFill>
              </a:rPr>
              <a:t>of</a:t>
            </a:r>
            <a:r>
              <a:rPr lang="et-EE" sz="2800" dirty="0" smtClean="0">
                <a:solidFill>
                  <a:srgbClr val="FF0000"/>
                </a:solidFill>
              </a:rPr>
              <a:t> </a:t>
            </a:r>
            <a:r>
              <a:rPr lang="en-US" sz="2800" dirty="0" smtClean="0">
                <a:solidFill>
                  <a:srgbClr val="FF0000"/>
                </a:solidFill>
              </a:rPr>
              <a:t>the </a:t>
            </a:r>
            <a:r>
              <a:rPr lang="en-US" sz="2800" dirty="0">
                <a:solidFill>
                  <a:srgbClr val="FF0000"/>
                </a:solidFill>
              </a:rPr>
              <a:t>bicycle;</a:t>
            </a:r>
          </a:p>
          <a:p>
            <a:pPr marL="0" indent="0">
              <a:buNone/>
            </a:pPr>
            <a:r>
              <a:rPr lang="en-US" sz="2800" dirty="0">
                <a:solidFill>
                  <a:srgbClr val="FF0000"/>
                </a:solidFill>
              </a:rPr>
              <a:t>- The system to install the equipment must not allow the equipment to be removed during the race and the equipment will be considered non-removable</a:t>
            </a:r>
            <a:r>
              <a:rPr lang="en-US"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2340974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en-US" dirty="0"/>
              <a:t>PART 1 GENERAL ORGANISATION</a:t>
            </a:r>
            <a:br>
              <a:rPr lang="en-US" dirty="0"/>
            </a:br>
            <a:r>
              <a:rPr lang="en-US" dirty="0"/>
              <a:t>OF CYCLING AS A SPORT</a:t>
            </a:r>
            <a:endParaRPr lang="et-EE" dirty="0"/>
          </a:p>
        </p:txBody>
      </p:sp>
      <p:sp>
        <p:nvSpPr>
          <p:cNvPr id="3" name="Sisu kohatäide 2"/>
          <p:cNvSpPr>
            <a:spLocks noGrp="1"/>
          </p:cNvSpPr>
          <p:nvPr>
            <p:ph idx="1"/>
          </p:nvPr>
        </p:nvSpPr>
        <p:spPr>
          <a:xfrm>
            <a:off x="251520" y="1340768"/>
            <a:ext cx="8784976" cy="5517232"/>
          </a:xfrm>
        </p:spPr>
        <p:txBody>
          <a:bodyPr>
            <a:normAutofit/>
          </a:bodyPr>
          <a:lstStyle/>
          <a:p>
            <a:pPr marL="0" indent="0">
              <a:buNone/>
            </a:pPr>
            <a:r>
              <a:rPr lang="en-US" sz="2800" b="1" dirty="0">
                <a:solidFill>
                  <a:srgbClr val="FF0000"/>
                </a:solidFill>
              </a:rPr>
              <a:t>1.3.024 </a:t>
            </a:r>
            <a:r>
              <a:rPr lang="et-EE" sz="2800" b="1" dirty="0" err="1" smtClean="0">
                <a:solidFill>
                  <a:srgbClr val="FF0000"/>
                </a:solidFill>
              </a:rPr>
              <a:t>ter</a:t>
            </a:r>
            <a:r>
              <a:rPr lang="et-EE" sz="2800" b="1" dirty="0" smtClean="0">
                <a:solidFill>
                  <a:srgbClr val="FF0000"/>
                </a:solidFill>
              </a:rPr>
              <a:t> (2)</a:t>
            </a:r>
          </a:p>
          <a:p>
            <a:pPr marL="0" indent="0">
              <a:buNone/>
            </a:pPr>
            <a:r>
              <a:rPr lang="en-US" sz="2800" dirty="0">
                <a:solidFill>
                  <a:srgbClr val="FF0000"/>
                </a:solidFill>
              </a:rPr>
              <a:t>- The rider must not have any direct access to the images or information concerning other riders being collected or transmitted during the race.</a:t>
            </a:r>
          </a:p>
          <a:p>
            <a:pPr marL="0" indent="0">
              <a:buNone/>
            </a:pPr>
            <a:r>
              <a:rPr lang="en-US" sz="2800" dirty="0" smtClean="0">
                <a:solidFill>
                  <a:srgbClr val="FF0000"/>
                </a:solidFill>
              </a:rPr>
              <a:t>Compliance </a:t>
            </a:r>
            <a:r>
              <a:rPr lang="en-US" sz="2800" dirty="0">
                <a:solidFill>
                  <a:srgbClr val="FF0000"/>
                </a:solidFill>
              </a:rPr>
              <a:t>with the aforementioned conditions and provided all other provisions of the UCI Regulations are respected, means that the use of onboard technology is </a:t>
            </a:r>
            <a:r>
              <a:rPr lang="en-US" sz="2800" dirty="0" err="1">
                <a:solidFill>
                  <a:srgbClr val="FF0000"/>
                </a:solidFill>
              </a:rPr>
              <a:t>authorised</a:t>
            </a:r>
            <a:r>
              <a:rPr lang="en-US" sz="2800" dirty="0">
                <a:solidFill>
                  <a:srgbClr val="FF0000"/>
                </a:solidFill>
              </a:rPr>
              <a:t> but does not imply that the UCI undertakes any responsibility for it. The UCI shall not be liable for any consequences deriving from the installation and use of onboard technology by </a:t>
            </a:r>
            <a:r>
              <a:rPr lang="en-US" sz="2800" dirty="0" err="1">
                <a:solidFill>
                  <a:srgbClr val="FF0000"/>
                </a:solidFill>
              </a:rPr>
              <a:t>licence</a:t>
            </a:r>
            <a:r>
              <a:rPr lang="en-US" sz="2800" dirty="0">
                <a:solidFill>
                  <a:srgbClr val="FF0000"/>
                </a:solidFill>
              </a:rPr>
              <a:t> holders, nor for any defects it may hold or its non compliance</a:t>
            </a:r>
            <a:r>
              <a:rPr lang="en-US"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348612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268760"/>
            <a:ext cx="8229600" cy="4857403"/>
          </a:xfrm>
        </p:spPr>
        <p:txBody>
          <a:bodyPr>
            <a:noAutofit/>
          </a:bodyPr>
          <a:lstStyle/>
          <a:p>
            <a:pPr marL="0" indent="0">
              <a:buNone/>
            </a:pPr>
            <a:r>
              <a:rPr lang="en-US" sz="2800" b="1" dirty="0" smtClean="0"/>
              <a:t>1.</a:t>
            </a:r>
            <a:r>
              <a:rPr lang="et-EE" sz="2800" b="1" dirty="0" smtClean="0"/>
              <a:t>3.03</a:t>
            </a:r>
            <a:r>
              <a:rPr lang="en-US" sz="2800" b="1" dirty="0" smtClean="0"/>
              <a:t>0</a:t>
            </a:r>
            <a:r>
              <a:rPr lang="et-EE" sz="2800" b="1" dirty="0" smtClean="0"/>
              <a:t> </a:t>
            </a:r>
            <a:r>
              <a:rPr lang="en-US" sz="2800" dirty="0" smtClean="0">
                <a:latin typeface="Futura-CondensedLight"/>
              </a:rPr>
              <a:t>Rain </a:t>
            </a:r>
            <a:r>
              <a:rPr lang="en-US" sz="2800" dirty="0">
                <a:latin typeface="Futura-CondensedLight"/>
              </a:rPr>
              <a:t>capes’  </a:t>
            </a:r>
            <a:r>
              <a:rPr lang="en-US" sz="2800" dirty="0">
                <a:solidFill>
                  <a:srgbClr val="FF0000"/>
                </a:solidFill>
                <a:latin typeface="Futura-CondensedLight"/>
              </a:rPr>
              <a:t>design  </a:t>
            </a:r>
            <a:r>
              <a:rPr lang="en-US" sz="2800" dirty="0">
                <a:latin typeface="Futura-CondensedLight"/>
              </a:rPr>
              <a:t>must be transparent or</a:t>
            </a:r>
            <a:r>
              <a:rPr lang="en-US" sz="2800" dirty="0">
                <a:solidFill>
                  <a:srgbClr val="FF0000"/>
                </a:solidFill>
                <a:latin typeface="Futura-CondensedLight"/>
              </a:rPr>
              <a:t> be similar to  the  jersey by use of  one of </a:t>
            </a:r>
            <a:r>
              <a:rPr lang="en-US" sz="2800" dirty="0" smtClean="0">
                <a:solidFill>
                  <a:srgbClr val="FF0000"/>
                </a:solidFill>
                <a:latin typeface="Futura-CondensedLight"/>
              </a:rPr>
              <a:t>the </a:t>
            </a:r>
            <a:r>
              <a:rPr lang="en-US" sz="2800" dirty="0">
                <a:solidFill>
                  <a:srgbClr val="FF0000"/>
                </a:solidFill>
                <a:latin typeface="Futura-CondensedLight"/>
              </a:rPr>
              <a:t>principle team </a:t>
            </a:r>
            <a:r>
              <a:rPr lang="en-US" sz="2800" dirty="0" err="1">
                <a:solidFill>
                  <a:srgbClr val="FF0000"/>
                </a:solidFill>
                <a:latin typeface="Futura-CondensedLight"/>
              </a:rPr>
              <a:t>colours</a:t>
            </a:r>
            <a:r>
              <a:rPr lang="en-US" sz="2800" dirty="0">
                <a:solidFill>
                  <a:srgbClr val="FF0000"/>
                </a:solidFill>
                <a:latin typeface="Futura-CondensedLight"/>
              </a:rPr>
              <a:t>. The team’s name must be displayed on it</a:t>
            </a:r>
            <a:r>
              <a:rPr lang="en-US" sz="2800" dirty="0" smtClean="0">
                <a:solidFill>
                  <a:srgbClr val="FF0000"/>
                </a:solidFill>
                <a:latin typeface="Futura-CondensedLight"/>
              </a:rPr>
              <a:t>.</a:t>
            </a:r>
            <a:endParaRPr lang="et-EE" sz="2800" dirty="0" smtClean="0">
              <a:solidFill>
                <a:srgbClr val="FF0000"/>
              </a:solidFill>
              <a:latin typeface="Futura-CondensedLight"/>
            </a:endParaRPr>
          </a:p>
          <a:p>
            <a:pPr marL="0" indent="0">
              <a:buNone/>
            </a:pPr>
            <a:r>
              <a:rPr lang="en-US" sz="2100" dirty="0"/>
              <a:t>The aim of the amendment of this article is to </a:t>
            </a:r>
            <a:r>
              <a:rPr lang="en-US" sz="2100" dirty="0" err="1"/>
              <a:t>emphasise</a:t>
            </a:r>
            <a:r>
              <a:rPr lang="en-US" sz="2100" dirty="0"/>
              <a:t> the fundamental importance for all </a:t>
            </a:r>
            <a:r>
              <a:rPr lang="en-US" sz="2100" dirty="0" smtClean="0"/>
              <a:t>the </a:t>
            </a:r>
            <a:r>
              <a:rPr lang="en-US" sz="2100" dirty="0"/>
              <a:t>stakeholders of cycling to be able to identify riders at all times:</a:t>
            </a:r>
          </a:p>
          <a:p>
            <a:pPr marL="0" indent="0">
              <a:buNone/>
            </a:pPr>
            <a:r>
              <a:rPr lang="en-US" sz="2100" dirty="0"/>
              <a:t>o  Riders  should  be  able  to  identify  their  rivals  at  all  times  during  a  race  in  order  to </a:t>
            </a:r>
            <a:r>
              <a:rPr lang="en-US" sz="2100" dirty="0" smtClean="0"/>
              <a:t>respect </a:t>
            </a:r>
            <a:r>
              <a:rPr lang="en-US" sz="2100" dirty="0"/>
              <a:t>absolute equity and regularity between athletes;</a:t>
            </a:r>
          </a:p>
          <a:p>
            <a:pPr marL="0" indent="0">
              <a:buNone/>
            </a:pPr>
            <a:r>
              <a:rPr lang="en-US" sz="2100" dirty="0"/>
              <a:t>o  </a:t>
            </a:r>
            <a:r>
              <a:rPr lang="en-US" sz="2100" dirty="0" err="1"/>
              <a:t>Commissaires</a:t>
            </a:r>
            <a:r>
              <a:rPr lang="en-US" sz="2100" dirty="0"/>
              <a:t> must also be able to </a:t>
            </a:r>
            <a:r>
              <a:rPr lang="en-US" sz="2100" dirty="0" err="1"/>
              <a:t>recognise</a:t>
            </a:r>
            <a:r>
              <a:rPr lang="en-US" sz="2100" dirty="0"/>
              <a:t> the riders in order to make appropriate </a:t>
            </a:r>
            <a:r>
              <a:rPr lang="en-US" sz="2100" dirty="0" smtClean="0"/>
              <a:t>decisions </a:t>
            </a:r>
            <a:r>
              <a:rPr lang="en-US" sz="2100" dirty="0"/>
              <a:t>regarding the sporting management of the event;</a:t>
            </a:r>
          </a:p>
          <a:p>
            <a:pPr marL="0" indent="0">
              <a:buNone/>
            </a:pPr>
            <a:r>
              <a:rPr lang="en-US" sz="2100" dirty="0"/>
              <a:t>o  TV  directors  and  commentators  can  find  it  very  difficult  to  identify  riders;  this  is </a:t>
            </a:r>
            <a:r>
              <a:rPr lang="en-US" sz="2100" dirty="0" smtClean="0"/>
              <a:t>harmful </a:t>
            </a:r>
            <a:r>
              <a:rPr lang="en-US" sz="2100" dirty="0"/>
              <a:t>to the image of professional cycling for spectators and fans who are following </a:t>
            </a:r>
            <a:r>
              <a:rPr lang="en-US" sz="2100" dirty="0" smtClean="0"/>
              <a:t>the </a:t>
            </a:r>
            <a:r>
              <a:rPr lang="en-US" sz="2100" dirty="0"/>
              <a:t>race live.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25782"/>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214422"/>
            <a:ext cx="8229600" cy="4911741"/>
          </a:xfrm>
        </p:spPr>
        <p:txBody>
          <a:bodyPr>
            <a:noAutofit/>
          </a:bodyPr>
          <a:lstStyle/>
          <a:p>
            <a:pPr marL="0" indent="0">
              <a:buNone/>
            </a:pPr>
            <a:r>
              <a:rPr lang="en-US" sz="2800" b="1" dirty="0"/>
              <a:t>1.3.053 </a:t>
            </a:r>
            <a:r>
              <a:rPr lang="en-US" sz="2800" dirty="0"/>
              <a:t>(N) </a:t>
            </a:r>
            <a:endParaRPr lang="et-EE" sz="2800" dirty="0" smtClean="0"/>
          </a:p>
          <a:p>
            <a:pPr marL="0" indent="0">
              <a:buNone/>
            </a:pPr>
            <a:r>
              <a:rPr lang="en-US" sz="2800" dirty="0" smtClean="0"/>
              <a:t>Advertising </a:t>
            </a:r>
            <a:r>
              <a:rPr lang="en-US" sz="2800" dirty="0"/>
              <a:t>on a leader's jersey shall be reserved for the </a:t>
            </a:r>
            <a:r>
              <a:rPr lang="en-US" sz="2800" dirty="0" err="1"/>
              <a:t>organiser</a:t>
            </a:r>
            <a:r>
              <a:rPr lang="en-US" sz="2800" dirty="0"/>
              <a:t> of the race. </a:t>
            </a:r>
          </a:p>
          <a:p>
            <a:pPr marL="0" indent="0">
              <a:buNone/>
            </a:pPr>
            <a:r>
              <a:rPr lang="en-US" sz="2800" dirty="0"/>
              <a:t>However, on the upper front and back of the jersey, in a rectangle 32 cm high and 30 cm wide, the lower 22 cm shall be reserved for use by the teams on a white background. </a:t>
            </a:r>
            <a:r>
              <a:rPr lang="en-US" sz="2800" dirty="0">
                <a:solidFill>
                  <a:srgbClr val="FF0000"/>
                </a:solidFill>
              </a:rPr>
              <a:t>The horizontal upper segment of the rectangle will match the lower point of the collar. </a:t>
            </a:r>
            <a:r>
              <a:rPr lang="en-US" sz="2800" dirty="0"/>
              <a:t>The principal partner(s) of a team shall stand out there from all other advertisements. </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25782"/>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214422"/>
            <a:ext cx="8229600" cy="4911741"/>
          </a:xfrm>
        </p:spPr>
        <p:txBody>
          <a:bodyPr>
            <a:noAutofit/>
          </a:bodyPr>
          <a:lstStyle/>
          <a:p>
            <a:pPr marL="0" indent="0">
              <a:buNone/>
            </a:pPr>
            <a:r>
              <a:rPr lang="en-US" sz="2800" b="1" dirty="0"/>
              <a:t>1.3.053 </a:t>
            </a:r>
            <a:r>
              <a:rPr lang="en-US" sz="2800" dirty="0"/>
              <a:t>(N) </a:t>
            </a:r>
            <a:endParaRPr lang="et-EE" sz="2800" dirty="0" smtClean="0"/>
          </a:p>
          <a:p>
            <a:pPr marL="0" indent="0">
              <a:buNone/>
            </a:pPr>
            <a:endParaRPr lang="et-EE" sz="2800" dirty="0" smtClean="0"/>
          </a:p>
        </p:txBody>
      </p:sp>
      <p:pic>
        <p:nvPicPr>
          <p:cNvPr id="5" name="Pilt 4"/>
          <p:cNvPicPr>
            <a:picLocks noChangeAspect="1"/>
          </p:cNvPicPr>
          <p:nvPr/>
        </p:nvPicPr>
        <p:blipFill>
          <a:blip r:embed="rId2"/>
          <a:stretch>
            <a:fillRect/>
          </a:stretch>
        </p:blipFill>
        <p:spPr>
          <a:xfrm>
            <a:off x="1331640" y="1628800"/>
            <a:ext cx="6480720" cy="5040560"/>
          </a:xfrm>
          <a:prstGeom prst="rect">
            <a:avLst/>
          </a:prstGeom>
        </p:spPr>
      </p:pic>
    </p:spTree>
    <p:extLst>
      <p:ext uri="{BB962C8B-B14F-4D97-AF65-F5344CB8AC3E}">
        <p14:creationId xmlns:p14="http://schemas.microsoft.com/office/powerpoint/2010/main" val="17724767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928694"/>
          </a:xfrm>
        </p:spPr>
        <p:txBody>
          <a:bodyPr>
            <a:noAutofit/>
          </a:bodyPr>
          <a:lstStyle/>
          <a:p>
            <a:r>
              <a:rPr lang="en-US" sz="3600" dirty="0" smtClean="0"/>
              <a:t>PART 1 GENERAL ORGANISATION</a:t>
            </a:r>
            <a:br>
              <a:rPr lang="en-US" sz="3600" dirty="0" smtClean="0"/>
            </a:br>
            <a:r>
              <a:rPr lang="en-US" sz="3600" dirty="0" smtClean="0"/>
              <a:t>OF CYCLING AS A SPORT</a:t>
            </a:r>
            <a:endParaRPr lang="en-US" sz="3600" dirty="0"/>
          </a:p>
        </p:txBody>
      </p:sp>
      <p:sp>
        <p:nvSpPr>
          <p:cNvPr id="3" name="Content Placeholder 2"/>
          <p:cNvSpPr>
            <a:spLocks noGrp="1"/>
          </p:cNvSpPr>
          <p:nvPr>
            <p:ph idx="1"/>
          </p:nvPr>
        </p:nvSpPr>
        <p:spPr>
          <a:xfrm>
            <a:off x="457200" y="1340768"/>
            <a:ext cx="8229600" cy="4785395"/>
          </a:xfrm>
        </p:spPr>
        <p:txBody>
          <a:bodyPr>
            <a:noAutofit/>
          </a:bodyPr>
          <a:lstStyle/>
          <a:p>
            <a:pPr marL="0" indent="0">
              <a:buNone/>
            </a:pPr>
            <a:r>
              <a:rPr lang="en-US" sz="2800" b="1" dirty="0">
                <a:solidFill>
                  <a:srgbClr val="000000"/>
                </a:solidFill>
              </a:rPr>
              <a:t>1.3.057 </a:t>
            </a:r>
            <a:r>
              <a:rPr lang="en-US" sz="2800" dirty="0">
                <a:solidFill>
                  <a:srgbClr val="000000"/>
                </a:solidFill>
              </a:rPr>
              <a:t>The following advertising shall be </a:t>
            </a:r>
            <a:r>
              <a:rPr lang="en-US" sz="2800" dirty="0" err="1">
                <a:solidFill>
                  <a:srgbClr val="000000"/>
                </a:solidFill>
              </a:rPr>
              <a:t>authorised</a:t>
            </a:r>
            <a:r>
              <a:rPr lang="en-US" sz="2800" dirty="0">
                <a:solidFill>
                  <a:srgbClr val="000000"/>
                </a:solidFill>
              </a:rPr>
              <a:t>: </a:t>
            </a:r>
          </a:p>
          <a:p>
            <a:pPr marL="0" indent="0">
              <a:buNone/>
            </a:pPr>
            <a:r>
              <a:rPr lang="en-US" sz="2800" dirty="0">
                <a:solidFill>
                  <a:srgbClr val="000000"/>
                </a:solidFill>
              </a:rPr>
              <a:t>• front of the jersey: 2 rectangular zones of 64 cm2 maximum; </a:t>
            </a:r>
          </a:p>
          <a:p>
            <a:pPr marL="0" indent="0">
              <a:buNone/>
            </a:pPr>
            <a:r>
              <a:rPr lang="en-US" sz="2800" dirty="0">
                <a:solidFill>
                  <a:srgbClr val="000000"/>
                </a:solidFill>
              </a:rPr>
              <a:t>• area comprising shoulders and sleeves: strip of maximum 5 cm high; </a:t>
            </a:r>
          </a:p>
          <a:p>
            <a:pPr marL="0" indent="0">
              <a:buNone/>
            </a:pPr>
            <a:r>
              <a:rPr lang="en-US" sz="2800" dirty="0">
                <a:solidFill>
                  <a:srgbClr val="000000"/>
                </a:solidFill>
              </a:rPr>
              <a:t>• on the sides of the jersey: a 9 cm wide strip; </a:t>
            </a:r>
          </a:p>
          <a:p>
            <a:pPr marL="0" indent="0">
              <a:buNone/>
            </a:pPr>
            <a:r>
              <a:rPr lang="en-US" sz="2800" dirty="0">
                <a:solidFill>
                  <a:srgbClr val="000000"/>
                </a:solidFill>
              </a:rPr>
              <a:t>• sides of the shorts: a 9 cm wide strip; </a:t>
            </a:r>
          </a:p>
          <a:p>
            <a:pPr marL="0" indent="0">
              <a:buNone/>
            </a:pPr>
            <a:r>
              <a:rPr lang="en-US" sz="2800" dirty="0">
                <a:solidFill>
                  <a:srgbClr val="000000"/>
                </a:solidFill>
              </a:rPr>
              <a:t>• the manufacturer's label (</a:t>
            </a:r>
            <a:r>
              <a:rPr lang="en-US" sz="2800" dirty="0">
                <a:solidFill>
                  <a:srgbClr val="FF0000"/>
                </a:solidFill>
              </a:rPr>
              <a:t>30</a:t>
            </a:r>
            <a:r>
              <a:rPr lang="en-US" sz="2800" dirty="0">
                <a:solidFill>
                  <a:srgbClr val="000000"/>
                </a:solidFill>
              </a:rPr>
              <a:t> cm2) may appear once only on the jersey and once on each leg of the shorts. </a:t>
            </a:r>
            <a:endParaRPr lang="en-US" sz="2800" dirty="0"/>
          </a:p>
        </p:txBody>
      </p:sp>
    </p:spTree>
    <p:extLst>
      <p:ext uri="{BB962C8B-B14F-4D97-AF65-F5344CB8AC3E}">
        <p14:creationId xmlns:p14="http://schemas.microsoft.com/office/powerpoint/2010/main" val="3578456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57200" y="274638"/>
            <a:ext cx="8229600" cy="994122"/>
          </a:xfrm>
        </p:spPr>
        <p:txBody>
          <a:bodyPr>
            <a:normAutofit fontScale="90000"/>
          </a:bodyPr>
          <a:lstStyle/>
          <a:p>
            <a:r>
              <a:rPr lang="en-US" dirty="0"/>
              <a:t>PART 1 GENERAL ORGANISATION</a:t>
            </a:r>
            <a:br>
              <a:rPr lang="en-US" dirty="0"/>
            </a:br>
            <a:r>
              <a:rPr lang="en-US" dirty="0"/>
              <a:t>OF CYCLING AS A SPORT</a:t>
            </a:r>
            <a:endParaRPr lang="et-EE" dirty="0"/>
          </a:p>
        </p:txBody>
      </p:sp>
      <p:sp>
        <p:nvSpPr>
          <p:cNvPr id="3" name="Sisu kohatäide 2"/>
          <p:cNvSpPr>
            <a:spLocks noGrp="1"/>
          </p:cNvSpPr>
          <p:nvPr>
            <p:ph idx="1"/>
          </p:nvPr>
        </p:nvSpPr>
        <p:spPr>
          <a:xfrm>
            <a:off x="457200" y="1417638"/>
            <a:ext cx="8229600" cy="5323730"/>
          </a:xfrm>
        </p:spPr>
        <p:txBody>
          <a:bodyPr>
            <a:normAutofit fontScale="92500" lnSpcReduction="20000"/>
          </a:bodyPr>
          <a:lstStyle/>
          <a:p>
            <a:pPr marL="0" indent="0">
              <a:buNone/>
            </a:pPr>
            <a:r>
              <a:rPr lang="et-EE" sz="3000" b="1" dirty="0"/>
              <a:t>§ 8 Order of </a:t>
            </a:r>
            <a:r>
              <a:rPr lang="et-EE" sz="3000" b="1" dirty="0" err="1"/>
              <a:t>Priority</a:t>
            </a:r>
            <a:endParaRPr lang="et-EE" sz="3000" b="1" dirty="0"/>
          </a:p>
          <a:p>
            <a:pPr marL="0" indent="0">
              <a:buNone/>
            </a:pPr>
            <a:r>
              <a:rPr lang="et-EE" sz="3000" b="1" dirty="0" smtClean="0"/>
              <a:t>1.3.071</a:t>
            </a:r>
          </a:p>
          <a:p>
            <a:pPr marL="0" indent="0">
              <a:buNone/>
            </a:pPr>
            <a:r>
              <a:rPr lang="en-US" sz="3000" dirty="0"/>
              <a:t>Without prejudice to relevant provisions but applicable for all the disciplines, should various provisions requiring the wearing of different jerseys apply to the same rider, the order of priority shall be as follows:</a:t>
            </a:r>
          </a:p>
          <a:p>
            <a:pPr marL="0" indent="0">
              <a:buNone/>
            </a:pPr>
            <a:r>
              <a:rPr lang="en-US" sz="3000" dirty="0"/>
              <a:t>1. the leader's jerseys of the stage race</a:t>
            </a:r>
          </a:p>
          <a:p>
            <a:pPr marL="0" indent="0">
              <a:buNone/>
            </a:pPr>
            <a:r>
              <a:rPr lang="en-US" sz="3000" dirty="0" smtClean="0"/>
              <a:t>2</a:t>
            </a:r>
            <a:r>
              <a:rPr lang="en-US" sz="3000" dirty="0"/>
              <a:t>. the world champion's jersey</a:t>
            </a:r>
          </a:p>
          <a:p>
            <a:pPr marL="0" indent="0">
              <a:buNone/>
            </a:pPr>
            <a:r>
              <a:rPr lang="en-US" sz="3000" dirty="0"/>
              <a:t>3. the leader's jersey of the cup, series or UCI classification</a:t>
            </a:r>
          </a:p>
          <a:p>
            <a:pPr marL="0" indent="0">
              <a:buNone/>
            </a:pPr>
            <a:r>
              <a:rPr lang="en-US" sz="3000" dirty="0" smtClean="0"/>
              <a:t>4</a:t>
            </a:r>
            <a:r>
              <a:rPr lang="en-US" sz="3000" dirty="0"/>
              <a:t>. the continental champion's </a:t>
            </a:r>
            <a:r>
              <a:rPr lang="en-US" sz="3000" dirty="0" smtClean="0"/>
              <a:t>jersey</a:t>
            </a:r>
            <a:endParaRPr lang="en-US" sz="3000" dirty="0"/>
          </a:p>
          <a:p>
            <a:pPr marL="0" indent="0">
              <a:buNone/>
            </a:pPr>
            <a:r>
              <a:rPr lang="en-US" sz="3000" dirty="0"/>
              <a:t>5. the national champion's jersey</a:t>
            </a:r>
          </a:p>
          <a:p>
            <a:pPr marL="0" indent="0">
              <a:buNone/>
            </a:pPr>
            <a:r>
              <a:rPr lang="en-US" sz="3000" dirty="0"/>
              <a:t>6. the national </a:t>
            </a:r>
            <a:r>
              <a:rPr lang="en-US" sz="3000" dirty="0" smtClean="0"/>
              <a:t>jersey</a:t>
            </a:r>
            <a:endParaRPr lang="et-EE" sz="3000" dirty="0" smtClean="0"/>
          </a:p>
          <a:p>
            <a:pPr marL="0" indent="0">
              <a:buNone/>
            </a:pPr>
            <a:endParaRPr lang="et-EE" sz="2800" dirty="0"/>
          </a:p>
        </p:txBody>
      </p:sp>
    </p:spTree>
    <p:extLst>
      <p:ext uri="{BB962C8B-B14F-4D97-AF65-F5344CB8AC3E}">
        <p14:creationId xmlns:p14="http://schemas.microsoft.com/office/powerpoint/2010/main" val="1843547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en-US" dirty="0"/>
              <a:t>PART 1 GENERAL ORGANISATION</a:t>
            </a:r>
            <a:br>
              <a:rPr lang="en-US" dirty="0"/>
            </a:br>
            <a:r>
              <a:rPr lang="en-US" dirty="0"/>
              <a:t>OF CYCLING AS A SPORT</a:t>
            </a:r>
            <a:endParaRPr lang="et-EE" dirty="0"/>
          </a:p>
        </p:txBody>
      </p:sp>
      <p:sp>
        <p:nvSpPr>
          <p:cNvPr id="3" name="Sisu kohatäide 2"/>
          <p:cNvSpPr>
            <a:spLocks noGrp="1"/>
          </p:cNvSpPr>
          <p:nvPr>
            <p:ph idx="1"/>
          </p:nvPr>
        </p:nvSpPr>
        <p:spPr>
          <a:xfrm>
            <a:off x="251520" y="2348880"/>
            <a:ext cx="8784976" cy="4509120"/>
          </a:xfrm>
        </p:spPr>
        <p:txBody>
          <a:bodyPr>
            <a:normAutofit/>
          </a:bodyPr>
          <a:lstStyle/>
          <a:p>
            <a:pPr marL="0" indent="0">
              <a:buNone/>
            </a:pPr>
            <a:r>
              <a:rPr lang="en-US" sz="2800" b="1" dirty="0"/>
              <a:t>Section 4: identification of riders</a:t>
            </a:r>
          </a:p>
          <a:p>
            <a:pPr marL="0" indent="0">
              <a:buNone/>
            </a:pPr>
            <a:r>
              <a:rPr lang="en-US" sz="2800" b="1" dirty="0"/>
              <a:t>1.3.077 </a:t>
            </a:r>
            <a:endParaRPr lang="et-EE" sz="2800" b="1" dirty="0" smtClean="0"/>
          </a:p>
          <a:p>
            <a:pPr marL="0" indent="0">
              <a:buNone/>
            </a:pPr>
            <a:r>
              <a:rPr lang="en-US" sz="2800" dirty="0" smtClean="0">
                <a:solidFill>
                  <a:srgbClr val="FF0000"/>
                </a:solidFill>
              </a:rPr>
              <a:t>The </a:t>
            </a:r>
            <a:r>
              <a:rPr lang="en-US" sz="2800" dirty="0"/>
              <a:t>identification numbers </a:t>
            </a:r>
            <a:r>
              <a:rPr lang="en-US" sz="2800" dirty="0" smtClean="0"/>
              <a:t>provided by </a:t>
            </a:r>
            <a:r>
              <a:rPr lang="en-US" sz="2800" dirty="0"/>
              <a:t>the </a:t>
            </a:r>
            <a:r>
              <a:rPr lang="en-US" sz="2800" dirty="0" err="1"/>
              <a:t>organiser</a:t>
            </a:r>
            <a:r>
              <a:rPr lang="en-US" sz="2800" dirty="0"/>
              <a:t> </a:t>
            </a:r>
            <a:r>
              <a:rPr lang="en-US" sz="2800" dirty="0">
                <a:solidFill>
                  <a:srgbClr val="FF0000"/>
                </a:solidFill>
              </a:rPr>
              <a:t>shall be used by riders without any kind of alteration. </a:t>
            </a:r>
            <a:r>
              <a:rPr lang="en-US" sz="2800" dirty="0"/>
              <a:t>They shall be issued </a:t>
            </a:r>
            <a:r>
              <a:rPr lang="en-US" sz="2800" dirty="0">
                <a:solidFill>
                  <a:srgbClr val="FF0000"/>
                </a:solidFill>
              </a:rPr>
              <a:t>free of charge by the </a:t>
            </a:r>
            <a:r>
              <a:rPr lang="en-US" sz="2800" dirty="0" err="1">
                <a:solidFill>
                  <a:srgbClr val="FF0000"/>
                </a:solidFill>
              </a:rPr>
              <a:t>organiser</a:t>
            </a:r>
            <a:r>
              <a:rPr lang="en-US" sz="2800" dirty="0">
                <a:solidFill>
                  <a:srgbClr val="FF0000"/>
                </a:solidFill>
              </a:rPr>
              <a:t>, </a:t>
            </a:r>
            <a:r>
              <a:rPr lang="en-US" sz="2800" dirty="0"/>
              <a:t>after the rider's </a:t>
            </a:r>
            <a:r>
              <a:rPr lang="en-US" sz="2800" dirty="0" err="1"/>
              <a:t>licence</a:t>
            </a:r>
            <a:r>
              <a:rPr lang="en-US" sz="2800" dirty="0"/>
              <a:t> has been checked by the </a:t>
            </a:r>
            <a:r>
              <a:rPr lang="en-US" sz="2800" dirty="0" err="1"/>
              <a:t>commissaires</a:t>
            </a:r>
            <a:r>
              <a:rPr lang="en-US" sz="2800" dirty="0"/>
              <a:t>' panel.</a:t>
            </a:r>
            <a:endParaRPr lang="et-EE" sz="2800" dirty="0"/>
          </a:p>
        </p:txBody>
      </p:sp>
    </p:spTree>
    <p:extLst>
      <p:ext uri="{BB962C8B-B14F-4D97-AF65-F5344CB8AC3E}">
        <p14:creationId xmlns:p14="http://schemas.microsoft.com/office/powerpoint/2010/main" val="175149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844824"/>
            <a:ext cx="8643998" cy="4656010"/>
          </a:xfrm>
        </p:spPr>
        <p:txBody>
          <a:bodyPr>
            <a:noAutofit/>
          </a:bodyPr>
          <a:lstStyle/>
          <a:p>
            <a:pPr marL="0" indent="0">
              <a:buNone/>
            </a:pPr>
            <a:r>
              <a:rPr lang="en-US" sz="2800" b="1" dirty="0"/>
              <a:t>2.1.006 </a:t>
            </a:r>
            <a:endParaRPr lang="et-EE" sz="2800" b="1" dirty="0" smtClean="0"/>
          </a:p>
          <a:p>
            <a:pPr marL="0" indent="0">
              <a:buNone/>
            </a:pPr>
            <a:r>
              <a:rPr lang="en-US" sz="2800" dirty="0" smtClean="0"/>
              <a:t>«</a:t>
            </a:r>
            <a:r>
              <a:rPr lang="en-US" sz="2800" dirty="0"/>
              <a:t>MU» riders can participate in races classed as «ME». «MU» Races are reserved exclusively for riders of the «MU» category. </a:t>
            </a:r>
          </a:p>
          <a:p>
            <a:pPr marL="0" indent="0">
              <a:buNone/>
            </a:pPr>
            <a:r>
              <a:rPr lang="en-US" sz="2800" dirty="0">
                <a:solidFill>
                  <a:srgbClr val="FF0000"/>
                </a:solidFill>
              </a:rPr>
              <a:t>“WU” riders can participate in races classed as “WE”. </a:t>
            </a:r>
          </a:p>
        </p:txBody>
      </p:sp>
    </p:spTree>
    <p:extLst>
      <p:ext uri="{BB962C8B-B14F-4D97-AF65-F5344CB8AC3E}">
        <p14:creationId xmlns:p14="http://schemas.microsoft.com/office/powerpoint/2010/main" val="42727542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571612"/>
            <a:ext cx="8643998" cy="4929222"/>
          </a:xfrm>
        </p:spPr>
        <p:txBody>
          <a:bodyPr>
            <a:noAutofit/>
          </a:bodyPr>
          <a:lstStyle/>
          <a:p>
            <a:pPr marL="0" indent="0">
              <a:buNone/>
            </a:pPr>
            <a:r>
              <a:rPr lang="en-US" sz="2800" b="1" dirty="0"/>
              <a:t>2.2.002 </a:t>
            </a:r>
            <a:r>
              <a:rPr lang="en-US" sz="2800" dirty="0"/>
              <a:t>The number of riders starting a road race </a:t>
            </a:r>
            <a:r>
              <a:rPr lang="en-US" sz="2800" dirty="0" smtClean="0"/>
              <a:t>shall </a:t>
            </a:r>
            <a:r>
              <a:rPr lang="en-US" sz="2800" dirty="0"/>
              <a:t>be limited </a:t>
            </a:r>
            <a:r>
              <a:rPr lang="en-US" sz="2800" dirty="0" smtClean="0">
                <a:solidFill>
                  <a:srgbClr val="FF0000"/>
                </a:solidFill>
              </a:rPr>
              <a:t>according </a:t>
            </a:r>
            <a:r>
              <a:rPr lang="en-US" sz="2800" dirty="0">
                <a:solidFill>
                  <a:srgbClr val="FF0000"/>
                </a:solidFill>
              </a:rPr>
              <a:t>to the following table: </a:t>
            </a:r>
            <a:endParaRPr lang="et-EE" sz="2800" dirty="0" smtClean="0">
              <a:solidFill>
                <a:srgbClr val="FF0000"/>
              </a:solidFill>
            </a:endParaRPr>
          </a:p>
          <a:p>
            <a:pPr marL="0" indent="0">
              <a:buNone/>
            </a:pPr>
            <a:r>
              <a:rPr lang="et-EE" sz="2800" dirty="0">
                <a:solidFill>
                  <a:srgbClr val="FF0000"/>
                </a:solidFill>
              </a:rPr>
              <a:t>World Championships </a:t>
            </a:r>
            <a:r>
              <a:rPr lang="et-EE" sz="2800" dirty="0"/>
              <a:t>	</a:t>
            </a:r>
            <a:r>
              <a:rPr lang="et-EE" sz="2800" dirty="0" smtClean="0"/>
              <a:t>		</a:t>
            </a:r>
            <a:r>
              <a:rPr lang="et-EE" sz="2800" dirty="0" smtClean="0">
                <a:solidFill>
                  <a:srgbClr val="FF0000"/>
                </a:solidFill>
              </a:rPr>
              <a:t>200</a:t>
            </a:r>
          </a:p>
          <a:p>
            <a:pPr marL="0" indent="0">
              <a:buNone/>
            </a:pPr>
            <a:r>
              <a:rPr lang="et-EE" sz="2800" dirty="0" smtClean="0"/>
              <a:t>............</a:t>
            </a:r>
            <a:endParaRPr lang="et-EE" sz="2800" dirty="0"/>
          </a:p>
          <a:p>
            <a:pPr marL="0" indent="0">
              <a:buNone/>
            </a:pPr>
            <a:r>
              <a:rPr lang="et-EE" sz="2800" dirty="0" smtClean="0">
                <a:solidFill>
                  <a:srgbClr val="FF0000"/>
                </a:solidFill>
              </a:rPr>
              <a:t>National </a:t>
            </a:r>
            <a:r>
              <a:rPr lang="et-EE" sz="2800" dirty="0">
                <a:solidFill>
                  <a:srgbClr val="FF0000"/>
                </a:solidFill>
              </a:rPr>
              <a:t>Championships 	</a:t>
            </a:r>
            <a:r>
              <a:rPr lang="et-EE" sz="2800" dirty="0" smtClean="0">
                <a:solidFill>
                  <a:srgbClr val="FF0000"/>
                </a:solidFill>
              </a:rPr>
              <a:t>		200</a:t>
            </a:r>
          </a:p>
          <a:p>
            <a:pPr marL="0" indent="0">
              <a:buNone/>
            </a:pPr>
            <a:r>
              <a:rPr lang="et-EE" sz="2800" dirty="0" smtClean="0"/>
              <a:t>............</a:t>
            </a:r>
          </a:p>
          <a:p>
            <a:pPr marL="0" indent="0">
              <a:buNone/>
            </a:pPr>
            <a:r>
              <a:rPr lang="et-EE" sz="2800" dirty="0">
                <a:solidFill>
                  <a:srgbClr val="FF0000"/>
                </a:solidFill>
              </a:rPr>
              <a:t>UCI Europe Tour 	</a:t>
            </a:r>
            <a:r>
              <a:rPr lang="et-EE" sz="2800" dirty="0" smtClean="0">
                <a:solidFill>
                  <a:srgbClr val="FF0000"/>
                </a:solidFill>
              </a:rPr>
              <a:t>			176</a:t>
            </a:r>
          </a:p>
          <a:p>
            <a:pPr marL="0" indent="0">
              <a:buNone/>
            </a:pPr>
            <a:r>
              <a:rPr lang="et-EE" sz="2800" dirty="0"/>
              <a:t>............</a:t>
            </a:r>
          </a:p>
          <a:p>
            <a:pPr marL="0" indent="0">
              <a:buNone/>
            </a:pPr>
            <a:r>
              <a:rPr lang="et-EE" sz="2800" dirty="0" smtClean="0">
                <a:solidFill>
                  <a:srgbClr val="FF0000"/>
                </a:solidFill>
              </a:rPr>
              <a:t>National </a:t>
            </a:r>
            <a:r>
              <a:rPr lang="et-EE" sz="2800" dirty="0">
                <a:solidFill>
                  <a:srgbClr val="FF0000"/>
                </a:solidFill>
              </a:rPr>
              <a:t>Calendars </a:t>
            </a:r>
            <a:r>
              <a:rPr lang="et-EE" sz="2800" dirty="0"/>
              <a:t>	</a:t>
            </a:r>
            <a:r>
              <a:rPr lang="et-EE" sz="2800" dirty="0" smtClean="0"/>
              <a:t>		</a:t>
            </a:r>
            <a:r>
              <a:rPr lang="et-EE" sz="2800" dirty="0" smtClean="0">
                <a:solidFill>
                  <a:srgbClr val="FF0000"/>
                </a:solidFill>
              </a:rPr>
              <a:t>176</a:t>
            </a:r>
            <a:endParaRPr lang="et-EE" sz="2800" dirty="0">
              <a:solidFill>
                <a:srgbClr val="FF0000"/>
              </a:solidFill>
            </a:endParaRPr>
          </a:p>
          <a:p>
            <a:pPr marL="0" indent="0">
              <a:buNone/>
            </a:pPr>
            <a:endParaRPr lang="et-EE" dirty="0">
              <a:solidFill>
                <a:srgbClr val="FF0000"/>
              </a:solidFill>
            </a:endParaRPr>
          </a:p>
          <a:p>
            <a:pPr marL="0" indent="0">
              <a:buNone/>
            </a:pPr>
            <a:endParaRPr lang="et-EE" dirty="0" smtClean="0">
              <a:solidFill>
                <a:srgbClr val="FF0000"/>
              </a:solidFill>
            </a:endParaRPr>
          </a:p>
          <a:p>
            <a:pPr marL="0" indent="0">
              <a:buNone/>
            </a:pPr>
            <a:endParaRPr lang="en-US" sz="2800" dirty="0">
              <a:solidFill>
                <a:srgbClr val="FF0000"/>
              </a:solidFill>
            </a:endParaRPr>
          </a:p>
        </p:txBody>
      </p:sp>
    </p:spTree>
    <p:extLst>
      <p:ext uri="{BB962C8B-B14F-4D97-AF65-F5344CB8AC3E}">
        <p14:creationId xmlns:p14="http://schemas.microsoft.com/office/powerpoint/2010/main" val="3033336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340768"/>
            <a:ext cx="8643998" cy="5160066"/>
          </a:xfrm>
        </p:spPr>
        <p:txBody>
          <a:bodyPr>
            <a:noAutofit/>
          </a:bodyPr>
          <a:lstStyle/>
          <a:p>
            <a:pPr marL="0" indent="0">
              <a:buNone/>
            </a:pPr>
            <a:r>
              <a:rPr lang="en-US" sz="2800" b="1" dirty="0"/>
              <a:t>2.2.003 </a:t>
            </a:r>
            <a:endParaRPr lang="et-EE" sz="2800" b="1" dirty="0" smtClean="0"/>
          </a:p>
          <a:p>
            <a:pPr marL="0" indent="0">
              <a:buNone/>
            </a:pPr>
            <a:r>
              <a:rPr lang="en-US" sz="2800" dirty="0" smtClean="0">
                <a:solidFill>
                  <a:srgbClr val="FF0000"/>
                </a:solidFill>
              </a:rPr>
              <a:t>Without </a:t>
            </a:r>
            <a:r>
              <a:rPr lang="en-US" sz="2800" dirty="0">
                <a:solidFill>
                  <a:srgbClr val="FF0000"/>
                </a:solidFill>
              </a:rPr>
              <a:t>prejudice to specific provisions of the UCI Regulations (e.g. provisions in Part IX and XI regarding respectively the UCI Road World Championships and Olympic Games), </a:t>
            </a:r>
            <a:r>
              <a:rPr lang="en-US" sz="2800" dirty="0"/>
              <a:t>the number of starting riders per team shall be set by the </a:t>
            </a:r>
            <a:r>
              <a:rPr lang="en-US" sz="2800" dirty="0" err="1"/>
              <a:t>organiser</a:t>
            </a:r>
            <a:r>
              <a:rPr lang="en-US" sz="2800" dirty="0"/>
              <a:t>, with a minimum of 4 and maximum of </a:t>
            </a:r>
            <a:r>
              <a:rPr lang="en-US" sz="2800" dirty="0" smtClean="0">
                <a:solidFill>
                  <a:srgbClr val="FF0000"/>
                </a:solidFill>
              </a:rPr>
              <a:t>7</a:t>
            </a:r>
            <a:r>
              <a:rPr lang="et-EE" sz="2800" dirty="0" smtClean="0"/>
              <a:t>.</a:t>
            </a:r>
            <a:r>
              <a:rPr lang="en-US" sz="2800" dirty="0" smtClean="0"/>
              <a:t> </a:t>
            </a:r>
            <a:endParaRPr lang="et-EE" sz="2800" dirty="0">
              <a:solidFill>
                <a:srgbClr val="FF0000"/>
              </a:solidFill>
            </a:endParaRPr>
          </a:p>
          <a:p>
            <a:pPr marL="0" indent="0">
              <a:buNone/>
            </a:pPr>
            <a:r>
              <a:rPr lang="en-US" sz="2800" dirty="0"/>
              <a:t>The </a:t>
            </a:r>
            <a:r>
              <a:rPr lang="en-US" sz="2800" dirty="0" err="1"/>
              <a:t>organiser</a:t>
            </a:r>
            <a:r>
              <a:rPr lang="en-US" sz="2800" dirty="0"/>
              <a:t> shall indicate in the </a:t>
            </a:r>
            <a:r>
              <a:rPr lang="en-US" sz="2800" dirty="0" err="1"/>
              <a:t>programme</a:t>
            </a:r>
            <a:r>
              <a:rPr lang="en-US" sz="2800" dirty="0"/>
              <a:t> or technical guide and on the entry form the number of starting riders per team for the event. This number shall be the same for all teams. </a:t>
            </a:r>
            <a:endParaRPr lang="et-EE" sz="2800" dirty="0" smtClean="0">
              <a:solidFill>
                <a:srgbClr val="FF0000"/>
              </a:solidFill>
            </a:endParaRPr>
          </a:p>
          <a:p>
            <a:pPr marL="0" indent="0">
              <a:buNone/>
            </a:pPr>
            <a:endParaRPr lang="en-US" sz="2800" dirty="0">
              <a:solidFill>
                <a:srgbClr val="FF0000"/>
              </a:solidFill>
            </a:endParaRPr>
          </a:p>
        </p:txBody>
      </p:sp>
    </p:spTree>
    <p:extLst>
      <p:ext uri="{BB962C8B-B14F-4D97-AF65-F5344CB8AC3E}">
        <p14:creationId xmlns:p14="http://schemas.microsoft.com/office/powerpoint/2010/main" val="3636822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124744"/>
            <a:ext cx="8643998" cy="5376090"/>
          </a:xfrm>
        </p:spPr>
        <p:txBody>
          <a:bodyPr>
            <a:noAutofit/>
          </a:bodyPr>
          <a:lstStyle/>
          <a:p>
            <a:pPr marL="0" indent="0">
              <a:buNone/>
            </a:pPr>
            <a:r>
              <a:rPr lang="en-US" sz="2800" b="1" dirty="0">
                <a:solidFill>
                  <a:srgbClr val="FF0000"/>
                </a:solidFill>
              </a:rPr>
              <a:t>2.2.003 </a:t>
            </a:r>
            <a:r>
              <a:rPr lang="en-US" sz="2800" b="1" dirty="0" err="1">
                <a:solidFill>
                  <a:srgbClr val="FF0000"/>
                </a:solidFill>
              </a:rPr>
              <a:t>bis</a:t>
            </a:r>
            <a:r>
              <a:rPr lang="en-US" sz="2800" b="1" dirty="0">
                <a:solidFill>
                  <a:srgbClr val="FF0000"/>
                </a:solidFill>
              </a:rPr>
              <a:t> </a:t>
            </a:r>
            <a:endParaRPr lang="et-EE" sz="2800" b="1" dirty="0" smtClean="0">
              <a:solidFill>
                <a:srgbClr val="FF0000"/>
              </a:solidFill>
            </a:endParaRPr>
          </a:p>
          <a:p>
            <a:pPr marL="0" indent="0">
              <a:buNone/>
            </a:pPr>
            <a:r>
              <a:rPr lang="en-US" sz="2800" dirty="0" smtClean="0">
                <a:solidFill>
                  <a:srgbClr val="FF0000"/>
                </a:solidFill>
              </a:rPr>
              <a:t>For </a:t>
            </a:r>
            <a:r>
              <a:rPr lang="en-US" sz="2800" dirty="0">
                <a:solidFill>
                  <a:srgbClr val="FF0000"/>
                </a:solidFill>
              </a:rPr>
              <a:t>all road races</a:t>
            </a:r>
            <a:r>
              <a:rPr lang="en-US" sz="2800" dirty="0"/>
              <a:t>, without prejudice to Article 1.2.053, if the number of starting riders </a:t>
            </a:r>
            <a:r>
              <a:rPr lang="en-US" sz="2800" dirty="0" smtClean="0"/>
              <a:t>per </a:t>
            </a:r>
            <a:r>
              <a:rPr lang="en-US" sz="2800" dirty="0"/>
              <a:t>team is set at 4, 5 or 6, a team may not start with less than 4 riders. If the number of starting riders per team is </a:t>
            </a:r>
            <a:r>
              <a:rPr lang="en-US" sz="2800" dirty="0" smtClean="0"/>
              <a:t>7 or 8, </a:t>
            </a:r>
            <a:r>
              <a:rPr lang="en-US" sz="2800" dirty="0"/>
              <a:t>a team may not start with less than 5 riders. </a:t>
            </a:r>
            <a:endParaRPr lang="et-EE" sz="2800" dirty="0" smtClean="0"/>
          </a:p>
          <a:p>
            <a:pPr marL="0" indent="0">
              <a:buNone/>
            </a:pPr>
            <a:r>
              <a:rPr lang="en-US" sz="2800" dirty="0" smtClean="0"/>
              <a:t>A </a:t>
            </a:r>
            <a:r>
              <a:rPr lang="en-US" sz="2800" dirty="0"/>
              <a:t>team at the start of an event with fewer riders than the minimum established in the </a:t>
            </a:r>
            <a:r>
              <a:rPr lang="en-US" sz="2800" dirty="0">
                <a:solidFill>
                  <a:srgbClr val="FF0000"/>
                </a:solidFill>
              </a:rPr>
              <a:t>previous</a:t>
            </a:r>
            <a:r>
              <a:rPr lang="en-US" sz="2800" dirty="0"/>
              <a:t> </a:t>
            </a:r>
            <a:r>
              <a:rPr lang="en-US" sz="2800" dirty="0" smtClean="0"/>
              <a:t>paragraph </a:t>
            </a:r>
            <a:r>
              <a:rPr lang="en-US" sz="2800" dirty="0"/>
              <a:t>of this article </a:t>
            </a:r>
            <a:r>
              <a:rPr lang="en-US" sz="2800" u="sng" dirty="0"/>
              <a:t>may not start</a:t>
            </a:r>
            <a:r>
              <a:rPr lang="en-US" sz="2800" dirty="0"/>
              <a:t>. </a:t>
            </a:r>
            <a:endParaRPr lang="en-US" sz="2800" dirty="0">
              <a:solidFill>
                <a:srgbClr val="FF0000"/>
              </a:solidFill>
            </a:endParaRPr>
          </a:p>
        </p:txBody>
      </p:sp>
    </p:spTree>
    <p:extLst>
      <p:ext uri="{BB962C8B-B14F-4D97-AF65-F5344CB8AC3E}">
        <p14:creationId xmlns:p14="http://schemas.microsoft.com/office/powerpoint/2010/main" val="615445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571612"/>
            <a:ext cx="8643998" cy="4929222"/>
          </a:xfrm>
        </p:spPr>
        <p:txBody>
          <a:bodyPr>
            <a:noAutofit/>
          </a:bodyPr>
          <a:lstStyle/>
          <a:p>
            <a:pPr marL="0" indent="0">
              <a:buNone/>
            </a:pPr>
            <a:r>
              <a:rPr lang="en-US" sz="2800" b="1" dirty="0"/>
              <a:t>2.2.010 </a:t>
            </a:r>
            <a:endParaRPr lang="et-EE" sz="2800" b="1" dirty="0" smtClean="0"/>
          </a:p>
          <a:p>
            <a:pPr marL="0" indent="0">
              <a:buNone/>
            </a:pPr>
            <a:r>
              <a:rPr lang="en-US" sz="2800" dirty="0" smtClean="0"/>
              <a:t>In </a:t>
            </a:r>
            <a:r>
              <a:rPr lang="en-US" sz="2800" dirty="0"/>
              <a:t>all road stage races on the international calendar, the </a:t>
            </a:r>
            <a:r>
              <a:rPr lang="en-US" sz="2800" dirty="0" err="1"/>
              <a:t>organisers</a:t>
            </a:r>
            <a:r>
              <a:rPr lang="en-US" sz="2800" dirty="0"/>
              <a:t> must cover the subsistence expenses of the teams from the night before the start to the final day; </a:t>
            </a:r>
            <a:r>
              <a:rPr lang="en-US" sz="2800" dirty="0">
                <a:solidFill>
                  <a:srgbClr val="FF0000"/>
                </a:solidFill>
              </a:rPr>
              <a:t>riders must stay in the hotels provided by the </a:t>
            </a:r>
            <a:r>
              <a:rPr lang="en-US" sz="2800" dirty="0" err="1">
                <a:solidFill>
                  <a:srgbClr val="FF0000"/>
                </a:solidFill>
              </a:rPr>
              <a:t>organiser</a:t>
            </a:r>
            <a:r>
              <a:rPr lang="en-US" sz="2800" dirty="0">
                <a:solidFill>
                  <a:srgbClr val="FF0000"/>
                </a:solidFill>
              </a:rPr>
              <a:t> throughout the entire duration of the race. </a:t>
            </a:r>
            <a:r>
              <a:rPr lang="en-US" sz="2800" dirty="0"/>
              <a:t>Team support staff will be covered up to a number equal to the number of riders per team determined in the specific regulations for the event. </a:t>
            </a:r>
            <a:endParaRPr lang="en-US" sz="2800" dirty="0">
              <a:solidFill>
                <a:srgbClr val="FF0000"/>
              </a:solidFill>
            </a:endParaRPr>
          </a:p>
        </p:txBody>
      </p:sp>
    </p:spTree>
    <p:extLst>
      <p:ext uri="{BB962C8B-B14F-4D97-AF65-F5344CB8AC3E}">
        <p14:creationId xmlns:p14="http://schemas.microsoft.com/office/powerpoint/2010/main" val="19728764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571612"/>
            <a:ext cx="8643998" cy="4929222"/>
          </a:xfrm>
        </p:spPr>
        <p:txBody>
          <a:bodyPr>
            <a:noAutofit/>
          </a:bodyPr>
          <a:lstStyle/>
          <a:p>
            <a:pPr marL="0" indent="0">
              <a:buNone/>
            </a:pPr>
            <a:r>
              <a:rPr lang="en-US" sz="2800" b="1" dirty="0" smtClean="0"/>
              <a:t>2.2.01</a:t>
            </a:r>
            <a:r>
              <a:rPr lang="et-EE" sz="2800" b="1" dirty="0" smtClean="0"/>
              <a:t>5</a:t>
            </a:r>
          </a:p>
          <a:p>
            <a:pPr marL="0" indent="0">
              <a:buNone/>
            </a:pPr>
            <a:r>
              <a:rPr lang="et-EE" sz="2800" b="1" dirty="0" smtClean="0"/>
              <a:t>Security</a:t>
            </a:r>
            <a:r>
              <a:rPr lang="en-US" sz="2800" b="1" dirty="0" smtClean="0"/>
              <a:t> </a:t>
            </a:r>
            <a:endParaRPr lang="et-EE" sz="2800" b="1" dirty="0" smtClean="0"/>
          </a:p>
          <a:p>
            <a:pPr marL="0" indent="0">
              <a:buNone/>
            </a:pPr>
            <a:r>
              <a:rPr lang="et-EE" sz="2800" b="1" dirty="0">
                <a:solidFill>
                  <a:srgbClr val="FF0000"/>
                </a:solidFill>
              </a:rPr>
              <a:t>Inflatable structures </a:t>
            </a:r>
            <a:r>
              <a:rPr lang="et-EE" sz="2800" b="1" dirty="0" smtClean="0">
                <a:solidFill>
                  <a:srgbClr val="FF0000"/>
                </a:solidFill>
              </a:rPr>
              <a:t>(1)</a:t>
            </a:r>
            <a:endParaRPr lang="et-EE" sz="2800" b="1" dirty="0">
              <a:solidFill>
                <a:srgbClr val="FF0000"/>
              </a:solidFill>
            </a:endParaRPr>
          </a:p>
          <a:p>
            <a:pPr marL="0" indent="0">
              <a:buNone/>
            </a:pPr>
            <a:r>
              <a:rPr lang="en-US" sz="2800" dirty="0">
                <a:solidFill>
                  <a:srgbClr val="FF0000"/>
                </a:solidFill>
              </a:rPr>
              <a:t>(N) From 1st January 2022, inflatable structures on the road or crossing the road are prohibited, except in order to mark the position of the start line. </a:t>
            </a:r>
          </a:p>
        </p:txBody>
      </p:sp>
    </p:spTree>
    <p:extLst>
      <p:ext uri="{BB962C8B-B14F-4D97-AF65-F5344CB8AC3E}">
        <p14:creationId xmlns:p14="http://schemas.microsoft.com/office/powerpoint/2010/main" val="3878593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484784"/>
            <a:ext cx="8643998" cy="5016050"/>
          </a:xfrm>
        </p:spPr>
        <p:txBody>
          <a:bodyPr>
            <a:noAutofit/>
          </a:bodyPr>
          <a:lstStyle/>
          <a:p>
            <a:pPr marL="0" indent="0">
              <a:buNone/>
            </a:pPr>
            <a:r>
              <a:rPr lang="et-EE" sz="2800" b="1" dirty="0">
                <a:solidFill>
                  <a:srgbClr val="FF0000"/>
                </a:solidFill>
              </a:rPr>
              <a:t>Inflatable structures </a:t>
            </a:r>
            <a:r>
              <a:rPr lang="et-EE" sz="2800" b="1" dirty="0" smtClean="0">
                <a:solidFill>
                  <a:srgbClr val="FF0000"/>
                </a:solidFill>
              </a:rPr>
              <a:t>(2)</a:t>
            </a:r>
            <a:endParaRPr lang="et-EE" sz="2800" b="1" dirty="0">
              <a:solidFill>
                <a:srgbClr val="FF0000"/>
              </a:solidFill>
            </a:endParaRPr>
          </a:p>
          <a:p>
            <a:pPr marL="0" indent="0">
              <a:buNone/>
            </a:pPr>
            <a:r>
              <a:rPr lang="en-US" sz="2800" dirty="0" smtClean="0">
                <a:solidFill>
                  <a:srgbClr val="FF0000"/>
                </a:solidFill>
              </a:rPr>
              <a:t>(</a:t>
            </a:r>
            <a:r>
              <a:rPr lang="en-US" sz="2800" dirty="0">
                <a:solidFill>
                  <a:srgbClr val="FF0000"/>
                </a:solidFill>
              </a:rPr>
              <a:t>N) Between </a:t>
            </a:r>
            <a:r>
              <a:rPr lang="en-US" sz="2800" dirty="0" smtClean="0">
                <a:solidFill>
                  <a:srgbClr val="FF0000"/>
                </a:solidFill>
              </a:rPr>
              <a:t>1st </a:t>
            </a:r>
            <a:r>
              <a:rPr lang="en-US" sz="2800" dirty="0">
                <a:solidFill>
                  <a:srgbClr val="FF0000"/>
                </a:solidFill>
              </a:rPr>
              <a:t>January 2018 and 1st January 2022, inflatable structures on the road or crossing the road are permitted only to mark the location of the start line, the last </a:t>
            </a:r>
            <a:r>
              <a:rPr lang="en-US" sz="2800" dirty="0" err="1">
                <a:solidFill>
                  <a:srgbClr val="FF0000"/>
                </a:solidFill>
              </a:rPr>
              <a:t>kilometre</a:t>
            </a:r>
            <a:r>
              <a:rPr lang="en-US" sz="2800" dirty="0">
                <a:solidFill>
                  <a:srgbClr val="FF0000"/>
                </a:solidFill>
              </a:rPr>
              <a:t> of the race and the finish line, subject to the following requirements: </a:t>
            </a:r>
          </a:p>
          <a:p>
            <a:pPr marL="0" indent="0">
              <a:buNone/>
            </a:pPr>
            <a:r>
              <a:rPr lang="en-US" sz="2800" dirty="0">
                <a:solidFill>
                  <a:srgbClr val="FF0000"/>
                </a:solidFill>
              </a:rPr>
              <a:t>- The structure must be equipped with two generators as well as two blowers working simultaneously; the structure must be maintained in a stable position even in case one of the two generators fails; </a:t>
            </a:r>
          </a:p>
        </p:txBody>
      </p:sp>
    </p:spTree>
    <p:extLst>
      <p:ext uri="{BB962C8B-B14F-4D97-AF65-F5344CB8AC3E}">
        <p14:creationId xmlns:p14="http://schemas.microsoft.com/office/powerpoint/2010/main" val="39255645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772816"/>
            <a:ext cx="8643998" cy="4728018"/>
          </a:xfrm>
        </p:spPr>
        <p:txBody>
          <a:bodyPr>
            <a:noAutofit/>
          </a:bodyPr>
          <a:lstStyle/>
          <a:p>
            <a:pPr marL="0" indent="0">
              <a:buNone/>
            </a:pPr>
            <a:r>
              <a:rPr lang="et-EE" sz="2800" b="1" dirty="0">
                <a:solidFill>
                  <a:srgbClr val="FF0000"/>
                </a:solidFill>
              </a:rPr>
              <a:t>Inflatable structures </a:t>
            </a:r>
            <a:r>
              <a:rPr lang="et-EE" sz="2800" b="1" dirty="0" smtClean="0">
                <a:solidFill>
                  <a:srgbClr val="FF0000"/>
                </a:solidFill>
              </a:rPr>
              <a:t>(3)</a:t>
            </a:r>
            <a:endParaRPr lang="et-EE" sz="2800" b="1" dirty="0">
              <a:solidFill>
                <a:srgbClr val="FF0000"/>
              </a:solidFill>
            </a:endParaRPr>
          </a:p>
          <a:p>
            <a:pPr marL="0" indent="0">
              <a:buNone/>
            </a:pPr>
            <a:r>
              <a:rPr lang="en-US" sz="2800" dirty="0" smtClean="0">
                <a:solidFill>
                  <a:srgbClr val="FF0000"/>
                </a:solidFill>
              </a:rPr>
              <a:t>- </a:t>
            </a:r>
            <a:r>
              <a:rPr lang="en-US" sz="2800" dirty="0">
                <a:solidFill>
                  <a:srgbClr val="FF0000"/>
                </a:solidFill>
              </a:rPr>
              <a:t>At least one technician must stay on alert close to the structure in order to intervene if a problem occurs; </a:t>
            </a:r>
          </a:p>
          <a:p>
            <a:pPr marL="0" indent="0">
              <a:buNone/>
            </a:pPr>
            <a:r>
              <a:rPr lang="en-US" sz="2800" dirty="0">
                <a:solidFill>
                  <a:srgbClr val="FF0000"/>
                </a:solidFill>
              </a:rPr>
              <a:t>- At least one of the two blowers must be supplied with a thermic petrol generator; </a:t>
            </a:r>
          </a:p>
          <a:p>
            <a:pPr marL="0" indent="0">
              <a:buNone/>
            </a:pPr>
            <a:r>
              <a:rPr lang="en-US" sz="2800" dirty="0">
                <a:solidFill>
                  <a:srgbClr val="FF0000"/>
                </a:solidFill>
              </a:rPr>
              <a:t>- Petrol must be available next to the structure if necessary; </a:t>
            </a:r>
          </a:p>
          <a:p>
            <a:pPr marL="0" indent="0">
              <a:buNone/>
            </a:pPr>
            <a:r>
              <a:rPr lang="en-US" sz="2800" dirty="0">
                <a:solidFill>
                  <a:srgbClr val="FF0000"/>
                </a:solidFill>
              </a:rPr>
              <a:t>- The structure must be secured to at least 10 anchor points. </a:t>
            </a:r>
          </a:p>
          <a:p>
            <a:pPr marL="0" indent="0">
              <a:buNone/>
            </a:pPr>
            <a:endParaRPr lang="en-US" dirty="0"/>
          </a:p>
        </p:txBody>
      </p:sp>
    </p:spTree>
    <p:extLst>
      <p:ext uri="{BB962C8B-B14F-4D97-AF65-F5344CB8AC3E}">
        <p14:creationId xmlns:p14="http://schemas.microsoft.com/office/powerpoint/2010/main" val="3796547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196752"/>
            <a:ext cx="8643998" cy="5304082"/>
          </a:xfrm>
        </p:spPr>
        <p:txBody>
          <a:bodyPr>
            <a:noAutofit/>
          </a:bodyPr>
          <a:lstStyle/>
          <a:p>
            <a:pPr marL="0" indent="0">
              <a:buNone/>
            </a:pPr>
            <a:r>
              <a:rPr lang="et-EE" sz="2800" b="1" dirty="0" smtClean="0"/>
              <a:t>Conduct </a:t>
            </a:r>
            <a:r>
              <a:rPr lang="et-EE" sz="2800" b="1" dirty="0"/>
              <a:t>of riders </a:t>
            </a:r>
          </a:p>
          <a:p>
            <a:pPr marL="0" indent="0">
              <a:buNone/>
            </a:pPr>
            <a:r>
              <a:rPr lang="en-US" sz="2800" b="1" dirty="0" smtClean="0"/>
              <a:t>2.</a:t>
            </a:r>
            <a:r>
              <a:rPr lang="et-EE" sz="2800" b="1" dirty="0" smtClean="0"/>
              <a:t>2</a:t>
            </a:r>
            <a:r>
              <a:rPr lang="en-US" sz="2800" b="1" dirty="0" smtClean="0"/>
              <a:t>.0</a:t>
            </a:r>
            <a:r>
              <a:rPr lang="et-EE" sz="2800" b="1" dirty="0" smtClean="0"/>
              <a:t>25 (1)</a:t>
            </a:r>
          </a:p>
          <a:p>
            <a:pPr marL="0" indent="0">
              <a:buNone/>
            </a:pPr>
            <a:r>
              <a:rPr lang="en-US" sz="2800" dirty="0"/>
              <a:t>Riders may not, without due care, jettison food, bonk-bags,  feeding bottles, clothes, </a:t>
            </a:r>
            <a:r>
              <a:rPr lang="en-US" sz="2800" dirty="0" smtClean="0"/>
              <a:t>etc</a:t>
            </a:r>
            <a:r>
              <a:rPr lang="en-US" sz="2800" dirty="0"/>
              <a:t>. in any place whatsoever.</a:t>
            </a:r>
          </a:p>
          <a:p>
            <a:pPr marL="0" indent="0">
              <a:buNone/>
            </a:pPr>
            <a:r>
              <a:rPr lang="en-US" sz="2800" dirty="0"/>
              <a:t>Riders may not jettison anything on the roadway itself but shall draw to the side of </a:t>
            </a:r>
            <a:r>
              <a:rPr lang="en-US" sz="2800" dirty="0" smtClean="0"/>
              <a:t>the </a:t>
            </a:r>
            <a:r>
              <a:rPr lang="en-US" sz="2800" dirty="0"/>
              <a:t>road and safely deposit the object there.</a:t>
            </a:r>
          </a:p>
          <a:p>
            <a:pPr marL="0" indent="0">
              <a:buNone/>
            </a:pPr>
            <a:r>
              <a:rPr lang="en-US" sz="2800" dirty="0">
                <a:solidFill>
                  <a:srgbClr val="FF0000"/>
                </a:solidFill>
              </a:rPr>
              <a:t>If  waste  zones  are  established  by  the  </a:t>
            </a:r>
            <a:r>
              <a:rPr lang="en-US" sz="2800" dirty="0" err="1">
                <a:solidFill>
                  <a:srgbClr val="FF0000"/>
                </a:solidFill>
              </a:rPr>
              <a:t>organiser</a:t>
            </a:r>
            <a:r>
              <a:rPr lang="en-US" sz="2800" dirty="0">
                <a:solidFill>
                  <a:srgbClr val="FF0000"/>
                </a:solidFill>
              </a:rPr>
              <a:t>,  the  rider  must  safely  and </a:t>
            </a:r>
            <a:r>
              <a:rPr lang="en-US" sz="2800" dirty="0" smtClean="0">
                <a:solidFill>
                  <a:srgbClr val="FF0000"/>
                </a:solidFill>
              </a:rPr>
              <a:t>exclusively </a:t>
            </a:r>
            <a:r>
              <a:rPr lang="en-US" sz="2800" dirty="0">
                <a:solidFill>
                  <a:srgbClr val="FF0000"/>
                </a:solidFill>
              </a:rPr>
              <a:t>deposit their waste on the sides of the road in this area.</a:t>
            </a:r>
          </a:p>
        </p:txBody>
      </p:sp>
    </p:spTree>
    <p:extLst>
      <p:ext uri="{BB962C8B-B14F-4D97-AF65-F5344CB8AC3E}">
        <p14:creationId xmlns:p14="http://schemas.microsoft.com/office/powerpoint/2010/main" val="13092465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179512" y="1571612"/>
            <a:ext cx="8643998" cy="4554362"/>
          </a:xfrm>
        </p:spPr>
        <p:txBody>
          <a:bodyPr>
            <a:noAutofit/>
          </a:bodyPr>
          <a:lstStyle/>
          <a:p>
            <a:pPr marL="0" indent="0">
              <a:buNone/>
            </a:pPr>
            <a:r>
              <a:rPr lang="et-EE" sz="2800" b="1" dirty="0"/>
              <a:t>Conduct of riders </a:t>
            </a:r>
          </a:p>
          <a:p>
            <a:pPr marL="0" indent="0">
              <a:buNone/>
            </a:pPr>
            <a:r>
              <a:rPr lang="et-EE" sz="2800" b="1" dirty="0" smtClean="0"/>
              <a:t>2.2.025 </a:t>
            </a:r>
            <a:r>
              <a:rPr lang="et-EE" sz="2800" b="1" dirty="0" smtClean="0"/>
              <a:t>(2)</a:t>
            </a:r>
            <a:endParaRPr lang="et-EE" sz="2800" b="1" dirty="0"/>
          </a:p>
          <a:p>
            <a:pPr marL="0" indent="0">
              <a:buNone/>
            </a:pPr>
            <a:r>
              <a:rPr lang="en-US" sz="2800" dirty="0">
                <a:solidFill>
                  <a:srgbClr val="FF0000"/>
                </a:solidFill>
              </a:rPr>
              <a:t>Riders must not hold onto a vehicle or push off against a vehicle in order to gain a significant advantage. In addition to the sanction provided for in article 12.1.040, the disciplinary commission may impose a suspension of up to one month as well as a fine of CHF 200 to 5’000. </a:t>
            </a:r>
          </a:p>
        </p:txBody>
      </p:sp>
    </p:spTree>
    <p:extLst>
      <p:ext uri="{BB962C8B-B14F-4D97-AF65-F5344CB8AC3E}">
        <p14:creationId xmlns:p14="http://schemas.microsoft.com/office/powerpoint/2010/main" val="29239332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844824"/>
            <a:ext cx="8643998" cy="4656010"/>
          </a:xfrm>
        </p:spPr>
        <p:txBody>
          <a:bodyPr>
            <a:noAutofit/>
          </a:bodyPr>
          <a:lstStyle/>
          <a:p>
            <a:pPr marL="0" indent="0">
              <a:buNone/>
            </a:pPr>
            <a:r>
              <a:rPr lang="et-EE" sz="2800" b="1" dirty="0" smtClean="0"/>
              <a:t>Commissaires</a:t>
            </a:r>
            <a:r>
              <a:rPr lang="et-EE" sz="2800" b="1" dirty="0"/>
              <a:t>’ panel </a:t>
            </a:r>
          </a:p>
          <a:p>
            <a:pPr marL="0" indent="0">
              <a:buNone/>
            </a:pPr>
            <a:r>
              <a:rPr lang="en-US" sz="2800" b="1" dirty="0">
                <a:solidFill>
                  <a:srgbClr val="FF0000"/>
                </a:solidFill>
              </a:rPr>
              <a:t>2.2.028 </a:t>
            </a:r>
            <a:r>
              <a:rPr lang="et-EE" sz="2800" b="1" dirty="0">
                <a:solidFill>
                  <a:srgbClr val="FF0000"/>
                </a:solidFill>
              </a:rPr>
              <a:t>b</a:t>
            </a:r>
            <a:r>
              <a:rPr lang="et-EE" sz="2800" b="1" dirty="0" smtClean="0">
                <a:solidFill>
                  <a:srgbClr val="FF0000"/>
                </a:solidFill>
              </a:rPr>
              <a:t>is</a:t>
            </a:r>
          </a:p>
          <a:p>
            <a:pPr marL="0" indent="0">
              <a:buNone/>
            </a:pPr>
            <a:r>
              <a:rPr lang="en-US" sz="2800" dirty="0" smtClean="0">
                <a:solidFill>
                  <a:srgbClr val="FF0000"/>
                </a:solidFill>
              </a:rPr>
              <a:t>The </a:t>
            </a:r>
            <a:r>
              <a:rPr lang="en-US" sz="2800" dirty="0">
                <a:solidFill>
                  <a:srgbClr val="FF0000"/>
                </a:solidFill>
              </a:rPr>
              <a:t>race director or his representative able to take decisions takes place next to the </a:t>
            </a:r>
            <a:r>
              <a:rPr lang="en-US" sz="2800" dirty="0" smtClean="0">
                <a:solidFill>
                  <a:srgbClr val="FF0000"/>
                </a:solidFill>
              </a:rPr>
              <a:t>president </a:t>
            </a:r>
            <a:r>
              <a:rPr lang="en-US" sz="2800" dirty="0">
                <a:solidFill>
                  <a:srgbClr val="FF0000"/>
                </a:solidFill>
              </a:rPr>
              <a:t>of the </a:t>
            </a:r>
            <a:r>
              <a:rPr lang="en-US" sz="2800" dirty="0" err="1">
                <a:solidFill>
                  <a:srgbClr val="FF0000"/>
                </a:solidFill>
              </a:rPr>
              <a:t>commissaires</a:t>
            </a:r>
            <a:r>
              <a:rPr lang="en-US" sz="2800" dirty="0">
                <a:solidFill>
                  <a:srgbClr val="FF0000"/>
                </a:solidFill>
              </a:rPr>
              <a:t>’ panel in the car driving immediately behind the peloton. </a:t>
            </a:r>
          </a:p>
        </p:txBody>
      </p:sp>
    </p:spTree>
    <p:extLst>
      <p:ext uri="{BB962C8B-B14F-4D97-AF65-F5344CB8AC3E}">
        <p14:creationId xmlns:p14="http://schemas.microsoft.com/office/powerpoint/2010/main" val="8586427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323528" y="1124744"/>
            <a:ext cx="8643998" cy="4944042"/>
          </a:xfrm>
        </p:spPr>
        <p:txBody>
          <a:bodyPr>
            <a:noAutofit/>
          </a:bodyPr>
          <a:lstStyle/>
          <a:p>
            <a:pPr marL="0" indent="0">
              <a:buNone/>
            </a:pPr>
            <a:r>
              <a:rPr lang="et-EE" sz="2800" b="1" dirty="0"/>
              <a:t>Race incidents </a:t>
            </a:r>
          </a:p>
          <a:p>
            <a:pPr marL="0" indent="0">
              <a:buNone/>
            </a:pPr>
            <a:r>
              <a:rPr lang="en-US" sz="2800" b="1" dirty="0"/>
              <a:t>2.2.029 </a:t>
            </a:r>
            <a:r>
              <a:rPr lang="et-EE" sz="2800" b="1" dirty="0" smtClean="0"/>
              <a:t>(1)</a:t>
            </a:r>
          </a:p>
          <a:p>
            <a:pPr marL="0" indent="0">
              <a:buNone/>
            </a:pPr>
            <a:r>
              <a:rPr lang="en-US" sz="2800" dirty="0" smtClean="0"/>
              <a:t>In </a:t>
            </a:r>
            <a:r>
              <a:rPr lang="en-US" sz="2800" dirty="0"/>
              <a:t>case of an </a:t>
            </a:r>
            <a:r>
              <a:rPr lang="en-US" sz="2800" dirty="0">
                <a:solidFill>
                  <a:srgbClr val="FF0000"/>
                </a:solidFill>
              </a:rPr>
              <a:t>exceptional</a:t>
            </a:r>
            <a:r>
              <a:rPr lang="en-US" sz="2800" dirty="0"/>
              <a:t> accident or incident that could impinge upon the normal conduct of a race in general or a particular stage thereof, the race director may, after obtaining the agreement of the </a:t>
            </a:r>
            <a:r>
              <a:rPr lang="en-US" sz="2800" dirty="0" err="1"/>
              <a:t>commissaires</a:t>
            </a:r>
            <a:r>
              <a:rPr lang="en-US" sz="2800" dirty="0"/>
              <a:t>' panel and having informed the timekeepers, at any moment, decide: </a:t>
            </a:r>
          </a:p>
          <a:p>
            <a:pPr marL="0" indent="0">
              <a:buNone/>
            </a:pPr>
            <a:r>
              <a:rPr lang="et-EE" sz="2800" dirty="0"/>
              <a:t>- to modify the course, </a:t>
            </a:r>
          </a:p>
          <a:p>
            <a:pPr marL="0" indent="0">
              <a:buNone/>
            </a:pPr>
            <a:r>
              <a:rPr lang="en-US" sz="2800" dirty="0"/>
              <a:t>- to temporarily </a:t>
            </a:r>
            <a:r>
              <a:rPr lang="en-US" sz="2800" dirty="0" err="1"/>
              <a:t>neutralise</a:t>
            </a:r>
            <a:r>
              <a:rPr lang="en-US" sz="2800" dirty="0"/>
              <a:t> the race or stage, </a:t>
            </a:r>
          </a:p>
          <a:p>
            <a:pPr marL="0" indent="0">
              <a:buNone/>
            </a:pPr>
            <a:r>
              <a:rPr lang="en-US" sz="2800" dirty="0">
                <a:solidFill>
                  <a:srgbClr val="FF0000"/>
                </a:solidFill>
              </a:rPr>
              <a:t>- </a:t>
            </a:r>
            <a:r>
              <a:rPr lang="en-US" sz="2800" dirty="0" smtClean="0">
                <a:solidFill>
                  <a:srgbClr val="FF0000"/>
                </a:solidFill>
              </a:rPr>
              <a:t>to </a:t>
            </a:r>
            <a:r>
              <a:rPr lang="en-US" sz="2800" dirty="0">
                <a:solidFill>
                  <a:srgbClr val="FF0000"/>
                </a:solidFill>
              </a:rPr>
              <a:t>stop a race or a stage </a:t>
            </a:r>
            <a:r>
              <a:rPr lang="en-US" sz="2800" dirty="0" smtClean="0">
                <a:solidFill>
                  <a:srgbClr val="FF0000"/>
                </a:solidFill>
              </a:rPr>
              <a:t>and restart </a:t>
            </a:r>
            <a:r>
              <a:rPr lang="en-US" sz="2800" dirty="0">
                <a:solidFill>
                  <a:srgbClr val="FF0000"/>
                </a:solidFill>
              </a:rPr>
              <a:t>the race or </a:t>
            </a:r>
            <a:r>
              <a:rPr lang="en-US" sz="2800" dirty="0" smtClean="0">
                <a:solidFill>
                  <a:srgbClr val="FF0000"/>
                </a:solidFill>
              </a:rPr>
              <a:t>stage, </a:t>
            </a:r>
            <a:endParaRPr lang="en-US" sz="2800" dirty="0">
              <a:solidFill>
                <a:srgbClr val="FF0000"/>
              </a:solidFill>
            </a:endParaRPr>
          </a:p>
          <a:p>
            <a:pPr marL="0" indent="0">
              <a:buNone/>
            </a:pPr>
            <a:r>
              <a:rPr lang="en-US" sz="2800" dirty="0">
                <a:solidFill>
                  <a:srgbClr val="FF0000"/>
                </a:solidFill>
              </a:rPr>
              <a:t>- to cancel a race or a stage. </a:t>
            </a:r>
          </a:p>
        </p:txBody>
      </p:sp>
    </p:spTree>
    <p:extLst>
      <p:ext uri="{BB962C8B-B14F-4D97-AF65-F5344CB8AC3E}">
        <p14:creationId xmlns:p14="http://schemas.microsoft.com/office/powerpoint/2010/main" val="11841476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323528" y="980728"/>
            <a:ext cx="8643998" cy="5088058"/>
          </a:xfrm>
        </p:spPr>
        <p:txBody>
          <a:bodyPr>
            <a:noAutofit/>
          </a:bodyPr>
          <a:lstStyle/>
          <a:p>
            <a:pPr marL="0" indent="0">
              <a:buNone/>
            </a:pPr>
            <a:r>
              <a:rPr lang="et-EE" sz="2800" b="1" dirty="0"/>
              <a:t>Race incidents </a:t>
            </a:r>
          </a:p>
          <a:p>
            <a:pPr marL="0" indent="0">
              <a:buNone/>
            </a:pPr>
            <a:r>
              <a:rPr lang="en-US" sz="2800" b="1" dirty="0"/>
              <a:t>2.2.029 </a:t>
            </a:r>
            <a:r>
              <a:rPr lang="et-EE" sz="2800" b="1" dirty="0" smtClean="0"/>
              <a:t>(2)</a:t>
            </a:r>
          </a:p>
          <a:p>
            <a:pPr marL="0" indent="0">
              <a:buNone/>
            </a:pPr>
            <a:r>
              <a:rPr lang="en-US" sz="2800" dirty="0" smtClean="0">
                <a:solidFill>
                  <a:srgbClr val="FF0000"/>
                </a:solidFill>
              </a:rPr>
              <a:t>The </a:t>
            </a:r>
            <a:r>
              <a:rPr lang="en-US" sz="2800" dirty="0">
                <a:solidFill>
                  <a:srgbClr val="FF0000"/>
                </a:solidFill>
              </a:rPr>
              <a:t>president of the </a:t>
            </a:r>
            <a:r>
              <a:rPr lang="en-US" sz="2800" dirty="0" err="1">
                <a:solidFill>
                  <a:srgbClr val="FF0000"/>
                </a:solidFill>
              </a:rPr>
              <a:t>commissaires</a:t>
            </a:r>
            <a:r>
              <a:rPr lang="en-US" sz="2800" dirty="0">
                <a:solidFill>
                  <a:srgbClr val="FF0000"/>
                </a:solidFill>
              </a:rPr>
              <a:t>’ panel, after consulting the </a:t>
            </a:r>
            <a:r>
              <a:rPr lang="en-US" sz="2800" dirty="0" err="1">
                <a:solidFill>
                  <a:srgbClr val="FF0000"/>
                </a:solidFill>
              </a:rPr>
              <a:t>organiser</a:t>
            </a:r>
            <a:r>
              <a:rPr lang="en-US" sz="2800" dirty="0">
                <a:solidFill>
                  <a:srgbClr val="FF0000"/>
                </a:solidFill>
              </a:rPr>
              <a:t>, may take the following sporting decisions: </a:t>
            </a:r>
          </a:p>
          <a:p>
            <a:pPr marL="0" indent="0">
              <a:buNone/>
            </a:pPr>
            <a:r>
              <a:rPr lang="en-US" sz="2800" dirty="0"/>
              <a:t>- cancel or let the results stand </a:t>
            </a:r>
            <a:r>
              <a:rPr lang="en-US" sz="2800" dirty="0">
                <a:solidFill>
                  <a:srgbClr val="FF0000"/>
                </a:solidFill>
              </a:rPr>
              <a:t>in case the race is temporarily </a:t>
            </a:r>
            <a:r>
              <a:rPr lang="en-US" sz="2800" dirty="0" err="1">
                <a:solidFill>
                  <a:srgbClr val="FF0000"/>
                </a:solidFill>
              </a:rPr>
              <a:t>neutralised</a:t>
            </a:r>
            <a:r>
              <a:rPr lang="en-US" sz="2800" dirty="0">
                <a:solidFill>
                  <a:srgbClr val="FF0000"/>
                </a:solidFill>
              </a:rPr>
              <a:t> or stopped</a:t>
            </a:r>
            <a:r>
              <a:rPr lang="en-US" sz="2800" dirty="0"/>
              <a:t>, taking account of the gaps recorded at the moment of the incident; </a:t>
            </a:r>
          </a:p>
          <a:p>
            <a:pPr marL="0" indent="0">
              <a:buNone/>
            </a:pPr>
            <a:r>
              <a:rPr lang="en-US" sz="2800" dirty="0"/>
              <a:t>- cancel or let the results stand of </a:t>
            </a:r>
            <a:r>
              <a:rPr lang="en-US" sz="2800" dirty="0">
                <a:solidFill>
                  <a:srgbClr val="FF0000"/>
                </a:solidFill>
              </a:rPr>
              <a:t>an intermediate sprint, mountain sprint or </a:t>
            </a:r>
            <a:r>
              <a:rPr lang="en-US" sz="2800" dirty="0"/>
              <a:t>any classifications; </a:t>
            </a:r>
          </a:p>
          <a:p>
            <a:pPr marL="0" indent="0">
              <a:buNone/>
            </a:pPr>
            <a:r>
              <a:rPr lang="en-US" sz="2800" dirty="0"/>
              <a:t>- declare a stage </a:t>
            </a:r>
            <a:r>
              <a:rPr lang="en-US" sz="2800" dirty="0">
                <a:solidFill>
                  <a:srgbClr val="FF0000"/>
                </a:solidFill>
              </a:rPr>
              <a:t>or a race </a:t>
            </a:r>
            <a:r>
              <a:rPr lang="en-US" sz="2800" dirty="0"/>
              <a:t>null and void, </a:t>
            </a:r>
          </a:p>
        </p:txBody>
      </p:sp>
    </p:spTree>
    <p:extLst>
      <p:ext uri="{BB962C8B-B14F-4D97-AF65-F5344CB8AC3E}">
        <p14:creationId xmlns:p14="http://schemas.microsoft.com/office/powerpoint/2010/main" val="17297145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124744"/>
            <a:ext cx="8643998" cy="5376090"/>
          </a:xfrm>
        </p:spPr>
        <p:txBody>
          <a:bodyPr>
            <a:noAutofit/>
          </a:bodyPr>
          <a:lstStyle/>
          <a:p>
            <a:pPr marL="0" indent="0">
              <a:buNone/>
            </a:pPr>
            <a:r>
              <a:rPr lang="et-EE" sz="2800" b="1" dirty="0" smtClean="0"/>
              <a:t>Followers</a:t>
            </a:r>
          </a:p>
          <a:p>
            <a:pPr marL="0" indent="0">
              <a:buNone/>
            </a:pPr>
            <a:r>
              <a:rPr lang="en-US" sz="2800" b="1" dirty="0" smtClean="0"/>
              <a:t>2.2.0</a:t>
            </a:r>
            <a:r>
              <a:rPr lang="et-EE" sz="2800" b="1" dirty="0" smtClean="0"/>
              <a:t>3</a:t>
            </a:r>
            <a:r>
              <a:rPr lang="et-EE" sz="2800" b="1" dirty="0"/>
              <a:t>5</a:t>
            </a:r>
            <a:r>
              <a:rPr lang="en-US" sz="2800" b="1" dirty="0" smtClean="0"/>
              <a:t> </a:t>
            </a:r>
            <a:endParaRPr lang="et-EE" sz="2800" b="1" dirty="0" smtClean="0"/>
          </a:p>
          <a:p>
            <a:pPr marL="0" indent="0">
              <a:buNone/>
            </a:pPr>
            <a:r>
              <a:rPr lang="en-US" sz="2800" dirty="0">
                <a:solidFill>
                  <a:srgbClr val="FF0000"/>
                </a:solidFill>
              </a:rPr>
              <a:t>It is of the </a:t>
            </a:r>
            <a:r>
              <a:rPr lang="en-US" sz="2800" dirty="0" err="1">
                <a:solidFill>
                  <a:srgbClr val="FF0000"/>
                </a:solidFill>
              </a:rPr>
              <a:t>organiser’s</a:t>
            </a:r>
            <a:r>
              <a:rPr lang="en-US" sz="2800" dirty="0">
                <a:solidFill>
                  <a:srgbClr val="FF0000"/>
                </a:solidFill>
              </a:rPr>
              <a:t> responsibility to make sure that</a:t>
            </a:r>
            <a:r>
              <a:rPr lang="en-US" sz="2800" dirty="0"/>
              <a:t> all persons in a race convoy, except for accredited journalists and guests of </a:t>
            </a:r>
            <a:r>
              <a:rPr lang="en-US" sz="2800" dirty="0" err="1"/>
              <a:t>honour</a:t>
            </a:r>
            <a:r>
              <a:rPr lang="en-US" sz="2800" dirty="0"/>
              <a:t> who are not vehicle drivers, </a:t>
            </a:r>
            <a:r>
              <a:rPr lang="en-US" sz="2800" dirty="0">
                <a:solidFill>
                  <a:srgbClr val="FF0000"/>
                </a:solidFill>
              </a:rPr>
              <a:t>are</a:t>
            </a:r>
            <a:r>
              <a:rPr lang="en-US" sz="2800" dirty="0"/>
              <a:t> </a:t>
            </a:r>
            <a:r>
              <a:rPr lang="en-US" sz="2800" dirty="0" err="1"/>
              <a:t>licence</a:t>
            </a:r>
            <a:r>
              <a:rPr lang="en-US" sz="2800" dirty="0"/>
              <a:t> holders. </a:t>
            </a:r>
          </a:p>
          <a:p>
            <a:pPr marL="0" indent="0">
              <a:buNone/>
            </a:pPr>
            <a:r>
              <a:rPr lang="en-US" sz="2800" dirty="0">
                <a:solidFill>
                  <a:srgbClr val="FF0000"/>
                </a:solidFill>
              </a:rPr>
              <a:t>Before the start of the race, the </a:t>
            </a:r>
            <a:r>
              <a:rPr lang="en-US" sz="2800" dirty="0" err="1">
                <a:solidFill>
                  <a:srgbClr val="FF0000"/>
                </a:solidFill>
              </a:rPr>
              <a:t>organiser</a:t>
            </a:r>
            <a:r>
              <a:rPr lang="en-US" sz="2800" dirty="0">
                <a:solidFill>
                  <a:srgbClr val="FF0000"/>
                </a:solidFill>
              </a:rPr>
              <a:t> must provide the president of the </a:t>
            </a:r>
            <a:r>
              <a:rPr lang="en-US" sz="2800" dirty="0" err="1">
                <a:solidFill>
                  <a:srgbClr val="FF0000"/>
                </a:solidFill>
              </a:rPr>
              <a:t>commissaires</a:t>
            </a:r>
            <a:r>
              <a:rPr lang="en-US" sz="2800" dirty="0">
                <a:solidFill>
                  <a:srgbClr val="FF0000"/>
                </a:solidFill>
              </a:rPr>
              <a:t>’ panel with a list of followers in the race convoy. This list must include the contact details of the followers as well as their national </a:t>
            </a:r>
            <a:r>
              <a:rPr lang="en-US" sz="2800" dirty="0" err="1">
                <a:solidFill>
                  <a:srgbClr val="FF0000"/>
                </a:solidFill>
              </a:rPr>
              <a:t>licence</a:t>
            </a:r>
            <a:r>
              <a:rPr lang="en-US" sz="2800" dirty="0">
                <a:solidFill>
                  <a:srgbClr val="FF0000"/>
                </a:solidFill>
              </a:rPr>
              <a:t> number and UCI ID. </a:t>
            </a:r>
            <a:endParaRPr lang="en-US" sz="2800" dirty="0">
              <a:solidFill>
                <a:srgbClr val="FF0000"/>
              </a:solidFill>
            </a:endParaRPr>
          </a:p>
        </p:txBody>
      </p:sp>
    </p:spTree>
    <p:extLst>
      <p:ext uri="{BB962C8B-B14F-4D97-AF65-F5344CB8AC3E}">
        <p14:creationId xmlns:p14="http://schemas.microsoft.com/office/powerpoint/2010/main" val="933252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14282" y="1052736"/>
            <a:ext cx="8643998" cy="5448098"/>
          </a:xfrm>
        </p:spPr>
        <p:txBody>
          <a:bodyPr>
            <a:noAutofit/>
          </a:bodyPr>
          <a:lstStyle/>
          <a:p>
            <a:pPr marL="0" indent="0">
              <a:buNone/>
            </a:pPr>
            <a:r>
              <a:rPr lang="et-EE" sz="2800" b="1" dirty="0" smtClean="0"/>
              <a:t>Press </a:t>
            </a:r>
            <a:r>
              <a:rPr lang="et-EE" sz="2800" b="1" dirty="0"/>
              <a:t>motorcade </a:t>
            </a:r>
            <a:endParaRPr lang="et-EE" sz="2800" b="1" dirty="0" smtClean="0"/>
          </a:p>
          <a:p>
            <a:pPr marL="0" indent="0">
              <a:buNone/>
            </a:pPr>
            <a:r>
              <a:rPr lang="en-US" sz="2800" b="1" dirty="0"/>
              <a:t>2.2.056</a:t>
            </a:r>
            <a:endParaRPr lang="et-EE" sz="2800" b="1" dirty="0" smtClean="0"/>
          </a:p>
          <a:p>
            <a:pPr marL="0" indent="0">
              <a:buNone/>
            </a:pPr>
            <a:r>
              <a:rPr lang="en-US" sz="2800" dirty="0" smtClean="0"/>
              <a:t>The </a:t>
            </a:r>
            <a:r>
              <a:rPr lang="en-US" sz="2800" dirty="0" err="1"/>
              <a:t>organisers</a:t>
            </a:r>
            <a:r>
              <a:rPr lang="en-US" sz="2800" dirty="0"/>
              <a:t> shall demand that press vehicles be driven by experienced drivers, familiar with cycle races and knowing how to </a:t>
            </a:r>
            <a:r>
              <a:rPr lang="en-US" sz="2800" dirty="0" err="1"/>
              <a:t>manoeuvre</a:t>
            </a:r>
            <a:r>
              <a:rPr lang="en-US" sz="2800" dirty="0"/>
              <a:t>. </a:t>
            </a:r>
            <a:r>
              <a:rPr lang="en-US" sz="2800" dirty="0">
                <a:solidFill>
                  <a:srgbClr val="FF0000"/>
                </a:solidFill>
              </a:rPr>
              <a:t>It is of the </a:t>
            </a:r>
            <a:r>
              <a:rPr lang="en-US" sz="2800" dirty="0" err="1">
                <a:solidFill>
                  <a:srgbClr val="FF0000"/>
                </a:solidFill>
              </a:rPr>
              <a:t>organiser’s</a:t>
            </a:r>
            <a:r>
              <a:rPr lang="en-US" sz="2800" dirty="0">
                <a:solidFill>
                  <a:srgbClr val="FF0000"/>
                </a:solidFill>
              </a:rPr>
              <a:t> responsibility to make sure that </a:t>
            </a:r>
            <a:r>
              <a:rPr lang="en-US" sz="2800" dirty="0"/>
              <a:t>these drivers hold the </a:t>
            </a:r>
            <a:r>
              <a:rPr lang="en-US" sz="2800" dirty="0" err="1"/>
              <a:t>licence</a:t>
            </a:r>
            <a:r>
              <a:rPr lang="en-US" sz="2800" dirty="0"/>
              <a:t> of a vehicle driver for a road event. </a:t>
            </a:r>
          </a:p>
          <a:p>
            <a:pPr marL="0" indent="0">
              <a:buNone/>
            </a:pPr>
            <a:r>
              <a:rPr lang="en-US" sz="2800" dirty="0">
                <a:solidFill>
                  <a:srgbClr val="FF0000"/>
                </a:solidFill>
              </a:rPr>
              <a:t>Before the start of the race, the </a:t>
            </a:r>
            <a:r>
              <a:rPr lang="en-US" sz="2800" dirty="0" err="1">
                <a:solidFill>
                  <a:srgbClr val="FF0000"/>
                </a:solidFill>
              </a:rPr>
              <a:t>organiser</a:t>
            </a:r>
            <a:r>
              <a:rPr lang="en-US" sz="2800" dirty="0">
                <a:solidFill>
                  <a:srgbClr val="FF0000"/>
                </a:solidFill>
              </a:rPr>
              <a:t> must provide the president of the </a:t>
            </a:r>
            <a:r>
              <a:rPr lang="en-US" sz="2800" dirty="0" err="1">
                <a:solidFill>
                  <a:srgbClr val="FF0000"/>
                </a:solidFill>
              </a:rPr>
              <a:t>commissaires</a:t>
            </a:r>
            <a:r>
              <a:rPr lang="en-US" sz="2800" dirty="0">
                <a:solidFill>
                  <a:srgbClr val="FF0000"/>
                </a:solidFill>
              </a:rPr>
              <a:t>’ panel with a list of press vehicles in the race convoy. This list must include the contact details of the drivers as well as their national </a:t>
            </a:r>
            <a:r>
              <a:rPr lang="en-US" sz="2800" dirty="0" err="1">
                <a:solidFill>
                  <a:srgbClr val="FF0000"/>
                </a:solidFill>
              </a:rPr>
              <a:t>licence</a:t>
            </a:r>
            <a:r>
              <a:rPr lang="en-US" sz="2800" dirty="0">
                <a:solidFill>
                  <a:srgbClr val="FF0000"/>
                </a:solidFill>
              </a:rPr>
              <a:t> number and UCI ID. </a:t>
            </a:r>
            <a:endParaRPr lang="en-US" sz="2800" dirty="0">
              <a:solidFill>
                <a:srgbClr val="FF0000"/>
              </a:solidFill>
            </a:endParaRPr>
          </a:p>
        </p:txBody>
      </p:sp>
    </p:spTree>
    <p:extLst>
      <p:ext uri="{BB962C8B-B14F-4D97-AF65-F5344CB8AC3E}">
        <p14:creationId xmlns:p14="http://schemas.microsoft.com/office/powerpoint/2010/main" val="1265225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50001" y="923125"/>
            <a:ext cx="8643998" cy="5232074"/>
          </a:xfrm>
        </p:spPr>
        <p:txBody>
          <a:bodyPr>
            <a:noAutofit/>
          </a:bodyPr>
          <a:lstStyle/>
          <a:p>
            <a:pPr marL="0" indent="0">
              <a:buNone/>
            </a:pPr>
            <a:r>
              <a:rPr lang="et-EE" sz="2800" b="1" dirty="0">
                <a:solidFill>
                  <a:srgbClr val="FF0000"/>
                </a:solidFill>
              </a:rPr>
              <a:t>Team managers’ meeting </a:t>
            </a:r>
            <a:endParaRPr lang="et-EE" sz="2800" b="1" dirty="0" smtClean="0">
              <a:solidFill>
                <a:srgbClr val="FF0000"/>
              </a:solidFill>
            </a:endParaRPr>
          </a:p>
          <a:p>
            <a:pPr marL="0" indent="0">
              <a:buNone/>
            </a:pPr>
            <a:r>
              <a:rPr lang="en-US" sz="2800" b="1" dirty="0" smtClean="0">
                <a:solidFill>
                  <a:srgbClr val="FF0000"/>
                </a:solidFill>
              </a:rPr>
              <a:t>2.2.0</a:t>
            </a:r>
            <a:r>
              <a:rPr lang="et-EE" sz="2800" b="1" dirty="0" smtClean="0">
                <a:solidFill>
                  <a:srgbClr val="FF0000"/>
                </a:solidFill>
              </a:rPr>
              <a:t>93</a:t>
            </a:r>
            <a:endParaRPr lang="en-US" sz="2800" b="1" dirty="0">
              <a:solidFill>
                <a:srgbClr val="FF0000"/>
              </a:solidFill>
            </a:endParaRPr>
          </a:p>
          <a:p>
            <a:pPr marL="0" indent="0">
              <a:buNone/>
            </a:pPr>
            <a:r>
              <a:rPr lang="et-EE" sz="2800" dirty="0" smtClean="0">
                <a:solidFill>
                  <a:srgbClr val="FF0000"/>
                </a:solidFill>
              </a:rPr>
              <a:t>(</a:t>
            </a:r>
            <a:r>
              <a:rPr lang="en-US" sz="2800" dirty="0" smtClean="0">
                <a:solidFill>
                  <a:srgbClr val="FF0000"/>
                </a:solidFill>
              </a:rPr>
              <a:t>N</a:t>
            </a:r>
            <a:r>
              <a:rPr lang="en-US" sz="2800" dirty="0">
                <a:solidFill>
                  <a:srgbClr val="FF0000"/>
                </a:solidFill>
              </a:rPr>
              <a:t>) In accordance with article 1.2.087, the </a:t>
            </a:r>
            <a:r>
              <a:rPr lang="en-US" sz="2800" dirty="0" err="1">
                <a:solidFill>
                  <a:srgbClr val="FF0000"/>
                </a:solidFill>
              </a:rPr>
              <a:t>organiser</a:t>
            </a:r>
            <a:r>
              <a:rPr lang="en-US" sz="2800" dirty="0">
                <a:solidFill>
                  <a:srgbClr val="FF0000"/>
                </a:solidFill>
              </a:rPr>
              <a:t> must convene a team managers’ meeting. </a:t>
            </a:r>
          </a:p>
          <a:p>
            <a:pPr marL="0" indent="0">
              <a:buNone/>
            </a:pPr>
            <a:r>
              <a:rPr lang="en-US" sz="2800" b="1" dirty="0">
                <a:solidFill>
                  <a:srgbClr val="FF0000"/>
                </a:solidFill>
              </a:rPr>
              <a:t>Provisions for Women and Men events of class HC and </a:t>
            </a:r>
            <a:r>
              <a:rPr lang="en-US" sz="2800" b="1" u="sng" dirty="0">
                <a:solidFill>
                  <a:srgbClr val="FF0000"/>
                </a:solidFill>
              </a:rPr>
              <a:t>class 1 </a:t>
            </a:r>
            <a:r>
              <a:rPr lang="en-US" sz="2800" b="1" dirty="0">
                <a:solidFill>
                  <a:srgbClr val="FF0000"/>
                </a:solidFill>
              </a:rPr>
              <a:t>as well as for the UCI Nations’ Cup events and UCI </a:t>
            </a:r>
            <a:r>
              <a:rPr lang="en-US" sz="2800" b="1" dirty="0" err="1">
                <a:solidFill>
                  <a:srgbClr val="FF0000"/>
                </a:solidFill>
              </a:rPr>
              <a:t>Womens</a:t>
            </a:r>
            <a:r>
              <a:rPr lang="en-US" sz="2800" b="1" dirty="0">
                <a:solidFill>
                  <a:srgbClr val="FF0000"/>
                </a:solidFill>
              </a:rPr>
              <a:t>’ </a:t>
            </a:r>
            <a:r>
              <a:rPr lang="en-US" sz="2800" b="1" dirty="0" err="1">
                <a:solidFill>
                  <a:srgbClr val="FF0000"/>
                </a:solidFill>
              </a:rPr>
              <a:t>WorldTour</a:t>
            </a:r>
            <a:r>
              <a:rPr lang="en-US" sz="2800" b="1" dirty="0">
                <a:solidFill>
                  <a:srgbClr val="FF0000"/>
                </a:solidFill>
              </a:rPr>
              <a:t> events </a:t>
            </a:r>
            <a:endParaRPr lang="en-US" sz="2800" dirty="0">
              <a:solidFill>
                <a:srgbClr val="FF0000"/>
              </a:solidFill>
            </a:endParaRPr>
          </a:p>
          <a:p>
            <a:pPr marL="0" indent="0">
              <a:buNone/>
            </a:pPr>
            <a:r>
              <a:rPr lang="en-US" sz="2800" dirty="0">
                <a:solidFill>
                  <a:srgbClr val="FF0000"/>
                </a:solidFill>
              </a:rPr>
              <a:t>The meeting must take place at the following times: </a:t>
            </a:r>
          </a:p>
          <a:p>
            <a:pPr marL="0" indent="0">
              <a:buNone/>
            </a:pPr>
            <a:r>
              <a:rPr lang="et-EE" sz="2800" dirty="0">
                <a:solidFill>
                  <a:srgbClr val="FF0000"/>
                </a:solidFill>
              </a:rPr>
              <a:t>- event starting before 12:00: the evening before at 17:00; </a:t>
            </a:r>
          </a:p>
          <a:p>
            <a:pPr marL="0" indent="0">
              <a:buNone/>
            </a:pPr>
            <a:r>
              <a:rPr lang="en-US" sz="2800" dirty="0">
                <a:solidFill>
                  <a:srgbClr val="FF0000"/>
                </a:solidFill>
              </a:rPr>
              <a:t>- event starting after 12:00: at 10:00 on the day of the race. </a:t>
            </a:r>
          </a:p>
        </p:txBody>
      </p:sp>
    </p:spTree>
    <p:extLst>
      <p:ext uri="{BB962C8B-B14F-4D97-AF65-F5344CB8AC3E}">
        <p14:creationId xmlns:p14="http://schemas.microsoft.com/office/powerpoint/2010/main" val="20058828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50001" y="1700807"/>
            <a:ext cx="8643998" cy="4454391"/>
          </a:xfrm>
        </p:spPr>
        <p:txBody>
          <a:bodyPr>
            <a:noAutofit/>
          </a:bodyPr>
          <a:lstStyle/>
          <a:p>
            <a:pPr marL="0" indent="0">
              <a:buNone/>
            </a:pPr>
            <a:r>
              <a:rPr lang="et-EE" sz="2800" b="1" u="sng" dirty="0" smtClean="0"/>
              <a:t>Order of team cars</a:t>
            </a:r>
          </a:p>
          <a:p>
            <a:pPr marL="0" indent="0">
              <a:buNone/>
            </a:pPr>
            <a:r>
              <a:rPr lang="et-EE" sz="2800" b="1" dirty="0" smtClean="0"/>
              <a:t>2.3.018 </a:t>
            </a:r>
            <a:r>
              <a:rPr lang="et-EE" sz="2800" b="1" dirty="0" smtClean="0">
                <a:solidFill>
                  <a:srgbClr val="FF0000"/>
                </a:solidFill>
              </a:rPr>
              <a:t>Other</a:t>
            </a:r>
            <a:r>
              <a:rPr lang="et-EE" sz="2800" b="1" dirty="0" smtClean="0"/>
              <a:t> </a:t>
            </a:r>
            <a:r>
              <a:rPr lang="et-EE" sz="2800" b="1" dirty="0"/>
              <a:t>events </a:t>
            </a:r>
            <a:r>
              <a:rPr lang="et-EE" sz="2800" b="1" dirty="0" smtClean="0"/>
              <a:t>(1)</a:t>
            </a:r>
            <a:endParaRPr lang="et-EE" sz="2800" dirty="0"/>
          </a:p>
          <a:p>
            <a:pPr marL="0" indent="0">
              <a:buNone/>
            </a:pPr>
            <a:r>
              <a:rPr lang="en-US" sz="2800" dirty="0"/>
              <a:t>1. the cars of UCI teams and of national teams represented at the sports directors’ meeting and having confirmed their starters within the time limits set out in article 1.2.090; </a:t>
            </a:r>
          </a:p>
          <a:p>
            <a:pPr marL="0" indent="0">
              <a:buNone/>
            </a:pPr>
            <a:r>
              <a:rPr lang="en-US" sz="2800" dirty="0"/>
              <a:t>2. the cars of other teams represented at the sports directors’ meeting which confirmed their starters within the time set; </a:t>
            </a:r>
          </a:p>
        </p:txBody>
      </p:sp>
    </p:spTree>
    <p:extLst>
      <p:ext uri="{BB962C8B-B14F-4D97-AF65-F5344CB8AC3E}">
        <p14:creationId xmlns:p14="http://schemas.microsoft.com/office/powerpoint/2010/main" val="2247333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sz="4000" dirty="0"/>
              <a:t>PART 2 ROAD </a:t>
            </a:r>
            <a:r>
              <a:rPr lang="en-US" sz="4000" dirty="0" smtClean="0"/>
              <a:t>RACES</a:t>
            </a:r>
            <a:r>
              <a:rPr lang="et-EE" sz="4000" dirty="0" smtClean="0"/>
              <a:t/>
            </a:r>
            <a:br>
              <a:rPr lang="et-EE" sz="4000" dirty="0" smtClean="0"/>
            </a:br>
            <a:endParaRPr lang="en-US" sz="3600" dirty="0"/>
          </a:p>
        </p:txBody>
      </p:sp>
      <p:sp>
        <p:nvSpPr>
          <p:cNvPr id="3" name="Content Placeholder 2"/>
          <p:cNvSpPr>
            <a:spLocks noGrp="1"/>
          </p:cNvSpPr>
          <p:nvPr>
            <p:ph idx="1"/>
          </p:nvPr>
        </p:nvSpPr>
        <p:spPr>
          <a:xfrm>
            <a:off x="250001" y="1340767"/>
            <a:ext cx="8643998" cy="4814431"/>
          </a:xfrm>
        </p:spPr>
        <p:txBody>
          <a:bodyPr>
            <a:noAutofit/>
          </a:bodyPr>
          <a:lstStyle/>
          <a:p>
            <a:pPr marL="0" indent="0">
              <a:buNone/>
            </a:pPr>
            <a:r>
              <a:rPr lang="et-EE" sz="2800" b="1" u="sng" dirty="0" smtClean="0"/>
              <a:t>Order of team cars</a:t>
            </a:r>
          </a:p>
          <a:p>
            <a:pPr marL="0" indent="0">
              <a:buNone/>
            </a:pPr>
            <a:r>
              <a:rPr lang="et-EE" sz="2800" b="1" dirty="0" smtClean="0"/>
              <a:t>2.3.018 </a:t>
            </a:r>
            <a:r>
              <a:rPr lang="et-EE" sz="2800" b="1" dirty="0" smtClean="0">
                <a:solidFill>
                  <a:srgbClr val="FF0000"/>
                </a:solidFill>
              </a:rPr>
              <a:t>Other</a:t>
            </a:r>
            <a:r>
              <a:rPr lang="et-EE" sz="2800" b="1" dirty="0" smtClean="0"/>
              <a:t> </a:t>
            </a:r>
            <a:r>
              <a:rPr lang="et-EE" sz="2800" b="1" dirty="0"/>
              <a:t>events </a:t>
            </a:r>
            <a:r>
              <a:rPr lang="et-EE" sz="2800" b="1" dirty="0" smtClean="0"/>
              <a:t>(2)</a:t>
            </a:r>
            <a:endParaRPr lang="et-EE" sz="2800" dirty="0"/>
          </a:p>
          <a:p>
            <a:pPr marL="0" indent="0">
              <a:buNone/>
            </a:pPr>
            <a:r>
              <a:rPr lang="en-US" sz="2800" dirty="0"/>
              <a:t>3. the cars of teams represented at the sports directors’ meeting which failed to confirm their starters within the time set; </a:t>
            </a:r>
          </a:p>
          <a:p>
            <a:pPr marL="0" indent="0">
              <a:buNone/>
            </a:pPr>
            <a:r>
              <a:rPr lang="en-US" sz="2800" dirty="0"/>
              <a:t>4. the cars of teams not represented at the sports directors’ meeting. </a:t>
            </a:r>
          </a:p>
          <a:p>
            <a:pPr marL="0" indent="0">
              <a:buNone/>
            </a:pPr>
            <a:r>
              <a:rPr lang="en-US" sz="2800" dirty="0"/>
              <a:t>Within each group, the order of cars will be determined by drawing lots at the sports directors’ meeting. </a:t>
            </a:r>
            <a:endParaRPr lang="en-US" sz="2800" dirty="0">
              <a:solidFill>
                <a:srgbClr val="FF0000"/>
              </a:solidFill>
            </a:endParaRPr>
          </a:p>
        </p:txBody>
      </p:sp>
    </p:spTree>
    <p:extLst>
      <p:ext uri="{BB962C8B-B14F-4D97-AF65-F5344CB8AC3E}">
        <p14:creationId xmlns:p14="http://schemas.microsoft.com/office/powerpoint/2010/main" val="40096753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622992"/>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1124744"/>
            <a:ext cx="8229600" cy="5518966"/>
          </a:xfrm>
        </p:spPr>
        <p:txBody>
          <a:bodyPr>
            <a:noAutofit/>
          </a:bodyPr>
          <a:lstStyle/>
          <a:p>
            <a:pPr marL="0" indent="0">
              <a:buNone/>
            </a:pPr>
            <a:r>
              <a:rPr lang="et-EE" b="1" dirty="0"/>
              <a:t>Level crossings </a:t>
            </a:r>
            <a:endParaRPr lang="et-EE" b="1" dirty="0" smtClean="0"/>
          </a:p>
          <a:p>
            <a:pPr marL="0" indent="0">
              <a:buNone/>
            </a:pPr>
            <a:r>
              <a:rPr lang="en-US" sz="2800" b="1" dirty="0" smtClean="0"/>
              <a:t>2.3.0</a:t>
            </a:r>
            <a:r>
              <a:rPr lang="et-EE" sz="2800" b="1" dirty="0" smtClean="0"/>
              <a:t>34</a:t>
            </a:r>
            <a:r>
              <a:rPr lang="en-US" sz="2800" b="1" dirty="0" smtClean="0"/>
              <a:t> </a:t>
            </a:r>
            <a:endParaRPr lang="et-EE" sz="2800" b="1" dirty="0" smtClean="0"/>
          </a:p>
          <a:p>
            <a:pPr marL="0" indent="0">
              <a:buNone/>
            </a:pPr>
            <a:r>
              <a:rPr lang="en-US" sz="2800" dirty="0"/>
              <a:t>It shall be strictly forbidden to cross level crossings when the barrier is down or closing, the warning signal ringing or flashing. </a:t>
            </a:r>
          </a:p>
          <a:p>
            <a:pPr marL="0" indent="0">
              <a:buNone/>
            </a:pPr>
            <a:r>
              <a:rPr lang="en-US" sz="2800" dirty="0"/>
              <a:t>Apart from risking the penalty for such an offence as provided by law, offending riders shall be eliminated from the competition by the </a:t>
            </a:r>
            <a:r>
              <a:rPr lang="en-US" sz="2800" dirty="0" err="1"/>
              <a:t>commissaires</a:t>
            </a:r>
            <a:r>
              <a:rPr lang="en-US" sz="2800" dirty="0">
                <a:solidFill>
                  <a:srgbClr val="FF0000"/>
                </a:solidFill>
              </a:rPr>
              <a:t>; besides, the disciplinary commission may impose a suspension of up to one month as well as a fine of CHF 200 to 5’000. </a:t>
            </a:r>
            <a:endParaRPr lang="en-US" sz="2800" dirty="0">
              <a:solidFill>
                <a:srgbClr val="FF0000"/>
              </a:solidFill>
            </a:endParaRPr>
          </a:p>
        </p:txBody>
      </p:sp>
    </p:spTree>
    <p:extLst>
      <p:ext uri="{BB962C8B-B14F-4D97-AF65-F5344CB8AC3E}">
        <p14:creationId xmlns:p14="http://schemas.microsoft.com/office/powerpoint/2010/main" val="32790981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622992"/>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908720"/>
            <a:ext cx="8229600" cy="5734990"/>
          </a:xfrm>
        </p:spPr>
        <p:txBody>
          <a:bodyPr>
            <a:noAutofit/>
          </a:bodyPr>
          <a:lstStyle/>
          <a:p>
            <a:pPr marL="0" indent="0">
              <a:buNone/>
            </a:pPr>
            <a:r>
              <a:rPr lang="en-US" sz="2800" b="1" dirty="0">
                <a:solidFill>
                  <a:srgbClr val="FF0000"/>
                </a:solidFill>
              </a:rPr>
              <a:t>Official award </a:t>
            </a:r>
            <a:r>
              <a:rPr lang="en-US" sz="2800" b="1" dirty="0" smtClean="0">
                <a:solidFill>
                  <a:srgbClr val="FF0000"/>
                </a:solidFill>
              </a:rPr>
              <a:t>ceremony</a:t>
            </a:r>
            <a:r>
              <a:rPr lang="et-EE" sz="2800" b="1" dirty="0" smtClean="0">
                <a:solidFill>
                  <a:srgbClr val="FF0000"/>
                </a:solidFill>
              </a:rPr>
              <a:t> (</a:t>
            </a:r>
            <a:r>
              <a:rPr lang="et-EE" sz="2800" b="1" u="sng" dirty="0" smtClean="0">
                <a:solidFill>
                  <a:srgbClr val="FF0000"/>
                </a:solidFill>
              </a:rPr>
              <a:t>One day races</a:t>
            </a:r>
            <a:r>
              <a:rPr lang="et-EE" sz="2800" b="1" dirty="0" smtClean="0">
                <a:solidFill>
                  <a:srgbClr val="FF0000"/>
                </a:solidFill>
              </a:rPr>
              <a:t>)</a:t>
            </a:r>
          </a:p>
          <a:p>
            <a:pPr marL="0" indent="0">
              <a:buNone/>
            </a:pPr>
            <a:r>
              <a:rPr lang="en-US" sz="2800" b="1" dirty="0" smtClean="0">
                <a:solidFill>
                  <a:srgbClr val="FF0000"/>
                </a:solidFill>
              </a:rPr>
              <a:t>2.3.0</a:t>
            </a:r>
            <a:r>
              <a:rPr lang="et-EE" sz="2800" b="1" dirty="0" smtClean="0">
                <a:solidFill>
                  <a:srgbClr val="FF0000"/>
                </a:solidFill>
              </a:rPr>
              <a:t>46</a:t>
            </a:r>
            <a:r>
              <a:rPr lang="en-US" sz="2800" b="1" dirty="0" smtClean="0">
                <a:solidFill>
                  <a:srgbClr val="FF0000"/>
                </a:solidFill>
              </a:rPr>
              <a:t> </a:t>
            </a:r>
            <a:endParaRPr lang="et-EE" sz="2800" b="1" dirty="0" smtClean="0">
              <a:solidFill>
                <a:srgbClr val="FF0000"/>
              </a:solidFill>
            </a:endParaRPr>
          </a:p>
          <a:p>
            <a:pPr marL="0" indent="0">
              <a:buNone/>
            </a:pPr>
            <a:r>
              <a:rPr lang="en-US" sz="2800" dirty="0">
                <a:solidFill>
                  <a:srgbClr val="FF0000"/>
                </a:solidFill>
              </a:rPr>
              <a:t>Riders must take part in the official award ceremony based on the various classifications established by the </a:t>
            </a:r>
            <a:r>
              <a:rPr lang="en-US" sz="2800" dirty="0" err="1">
                <a:solidFill>
                  <a:srgbClr val="FF0000"/>
                </a:solidFill>
              </a:rPr>
              <a:t>organiser</a:t>
            </a:r>
            <a:r>
              <a:rPr lang="en-US" sz="2800" dirty="0">
                <a:solidFill>
                  <a:srgbClr val="FF0000"/>
                </a:solidFill>
              </a:rPr>
              <a:t>. The official ceremony will take place in the following order:</a:t>
            </a:r>
          </a:p>
          <a:p>
            <a:pPr marL="0" indent="0">
              <a:buNone/>
            </a:pPr>
            <a:r>
              <a:rPr lang="en-US" sz="2800" dirty="0">
                <a:solidFill>
                  <a:srgbClr val="FF0000"/>
                </a:solidFill>
              </a:rPr>
              <a:t>- The three first riders of the race;</a:t>
            </a:r>
          </a:p>
          <a:p>
            <a:pPr marL="0" indent="0">
              <a:buNone/>
            </a:pPr>
            <a:r>
              <a:rPr lang="en-US" sz="2800" dirty="0">
                <a:solidFill>
                  <a:srgbClr val="FF0000"/>
                </a:solidFill>
              </a:rPr>
              <a:t>- The other winners of the various other optional classifications;</a:t>
            </a:r>
          </a:p>
          <a:p>
            <a:pPr marL="0" indent="0">
              <a:buNone/>
            </a:pPr>
            <a:r>
              <a:rPr lang="en-US" sz="2800" dirty="0">
                <a:solidFill>
                  <a:srgbClr val="FF0000"/>
                </a:solidFill>
              </a:rPr>
              <a:t>- The leaders of UCI cups or UCI series.</a:t>
            </a:r>
          </a:p>
          <a:p>
            <a:pPr marL="0" indent="0">
              <a:buNone/>
            </a:pPr>
            <a:r>
              <a:rPr lang="en-US" sz="2800" dirty="0">
                <a:solidFill>
                  <a:srgbClr val="FF0000"/>
                </a:solidFill>
              </a:rPr>
              <a:t>No leader’s jersey of the race can be awarded during the official award ceremony.</a:t>
            </a:r>
            <a:endParaRPr lang="en-US" sz="2800" dirty="0">
              <a:solidFill>
                <a:srgbClr val="FF0000"/>
              </a:solidFill>
            </a:endParaRPr>
          </a:p>
        </p:txBody>
      </p:sp>
    </p:spTree>
    <p:extLst>
      <p:ext uri="{BB962C8B-B14F-4D97-AF65-F5344CB8AC3E}">
        <p14:creationId xmlns:p14="http://schemas.microsoft.com/office/powerpoint/2010/main" val="4846725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91102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1124744"/>
            <a:ext cx="8229600" cy="5518966"/>
          </a:xfrm>
        </p:spPr>
        <p:txBody>
          <a:bodyPr>
            <a:noAutofit/>
          </a:bodyPr>
          <a:lstStyle/>
          <a:p>
            <a:pPr marL="0" indent="0">
              <a:buNone/>
            </a:pPr>
            <a:r>
              <a:rPr lang="en-US" sz="2800" b="1" dirty="0">
                <a:solidFill>
                  <a:srgbClr val="FF0000"/>
                </a:solidFill>
              </a:rPr>
              <a:t>Leader’s jersey of the race and distinctive </a:t>
            </a:r>
            <a:r>
              <a:rPr lang="en-US" sz="2800" b="1" dirty="0" smtClean="0">
                <a:solidFill>
                  <a:srgbClr val="FF0000"/>
                </a:solidFill>
              </a:rPr>
              <a:t>signs</a:t>
            </a:r>
            <a:endParaRPr lang="et-EE" sz="2800" b="1" dirty="0" smtClean="0">
              <a:solidFill>
                <a:srgbClr val="FF0000"/>
              </a:solidFill>
            </a:endParaRPr>
          </a:p>
          <a:p>
            <a:pPr marL="0" indent="0">
              <a:buNone/>
            </a:pPr>
            <a:r>
              <a:rPr lang="en-US" sz="2800" b="1" dirty="0" smtClean="0"/>
              <a:t>2.</a:t>
            </a:r>
            <a:r>
              <a:rPr lang="et-EE" sz="2800" b="1" dirty="0" smtClean="0"/>
              <a:t>6</a:t>
            </a:r>
            <a:r>
              <a:rPr lang="en-US" sz="2800" b="1" dirty="0" smtClean="0"/>
              <a:t>.0</a:t>
            </a:r>
            <a:r>
              <a:rPr lang="et-EE" sz="2800" b="1" dirty="0" smtClean="0"/>
              <a:t>18</a:t>
            </a:r>
            <a:r>
              <a:rPr lang="en-US" sz="2800" b="1" dirty="0" smtClean="0"/>
              <a:t> </a:t>
            </a:r>
            <a:endParaRPr lang="et-EE" sz="2800" b="1" dirty="0" smtClean="0"/>
          </a:p>
          <a:p>
            <a:pPr marL="0" indent="0">
              <a:buNone/>
            </a:pPr>
            <a:r>
              <a:rPr lang="et-EE" sz="2800" b="1" dirty="0" smtClean="0"/>
              <a:t>......</a:t>
            </a:r>
            <a:endParaRPr lang="et-EE" sz="2800" b="1" dirty="0" smtClean="0"/>
          </a:p>
          <a:p>
            <a:pPr marL="0" indent="0">
              <a:buNone/>
            </a:pPr>
            <a:r>
              <a:rPr lang="en-US" sz="2800" dirty="0"/>
              <a:t>The riders of the team leading the team classification shall be required to wear the corresponding distinctive bib number </a:t>
            </a:r>
            <a:r>
              <a:rPr lang="en-US" sz="2800" u="sng" dirty="0"/>
              <a:t>if required by the </a:t>
            </a:r>
            <a:r>
              <a:rPr lang="en-US" sz="2800" u="sng" dirty="0" err="1"/>
              <a:t>organiser</a:t>
            </a:r>
            <a:r>
              <a:rPr lang="en-US" sz="2800" u="sng" dirty="0"/>
              <a:t>.</a:t>
            </a:r>
          </a:p>
          <a:p>
            <a:pPr marL="0" indent="0">
              <a:buNone/>
            </a:pPr>
            <a:r>
              <a:rPr lang="en-US" sz="2800" dirty="0"/>
              <a:t>The presentation of a team leader jersey is prohibited both in the protocol and in the race.</a:t>
            </a:r>
          </a:p>
          <a:p>
            <a:pPr marL="0" indent="0">
              <a:buNone/>
            </a:pPr>
            <a:r>
              <a:rPr lang="en-US" sz="2800" dirty="0">
                <a:solidFill>
                  <a:srgbClr val="FF0000"/>
                </a:solidFill>
              </a:rPr>
              <a:t>No leaders’ jersey of the race or distinctive sign can be worn by a rider during the first day (prologue or stage) of a stage race.</a:t>
            </a:r>
            <a:endParaRPr lang="en-US" sz="2800" dirty="0">
              <a:solidFill>
                <a:srgbClr val="FF0000"/>
              </a:solidFill>
            </a:endParaRPr>
          </a:p>
        </p:txBody>
      </p:sp>
    </p:spTree>
    <p:extLst>
      <p:ext uri="{BB962C8B-B14F-4D97-AF65-F5344CB8AC3E}">
        <p14:creationId xmlns:p14="http://schemas.microsoft.com/office/powerpoint/2010/main" val="9733920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91102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1124744"/>
            <a:ext cx="8229600" cy="5518966"/>
          </a:xfrm>
        </p:spPr>
        <p:txBody>
          <a:bodyPr>
            <a:noAutofit/>
          </a:bodyPr>
          <a:lstStyle/>
          <a:p>
            <a:pPr marL="0" indent="0">
              <a:buNone/>
            </a:pPr>
            <a:r>
              <a:rPr lang="en-US" sz="2800" b="1" dirty="0">
                <a:solidFill>
                  <a:srgbClr val="FF0000"/>
                </a:solidFill>
              </a:rPr>
              <a:t>Award </a:t>
            </a:r>
            <a:r>
              <a:rPr lang="en-US" sz="2800" b="1" dirty="0" smtClean="0">
                <a:solidFill>
                  <a:srgbClr val="FF0000"/>
                </a:solidFill>
              </a:rPr>
              <a:t>ceremony</a:t>
            </a:r>
            <a:r>
              <a:rPr lang="et-EE" sz="2800" b="1" dirty="0" smtClean="0">
                <a:solidFill>
                  <a:srgbClr val="FF0000"/>
                </a:solidFill>
              </a:rPr>
              <a:t> (</a:t>
            </a:r>
            <a:r>
              <a:rPr lang="et-EE" sz="2800" b="1" u="sng" dirty="0" smtClean="0">
                <a:solidFill>
                  <a:srgbClr val="FF0000"/>
                </a:solidFill>
              </a:rPr>
              <a:t>Stage races</a:t>
            </a:r>
            <a:r>
              <a:rPr lang="et-EE" sz="2800" b="1" dirty="0" smtClean="0">
                <a:solidFill>
                  <a:srgbClr val="FF0000"/>
                </a:solidFill>
              </a:rPr>
              <a:t>)</a:t>
            </a:r>
          </a:p>
          <a:p>
            <a:pPr marL="0" indent="0">
              <a:buNone/>
            </a:pPr>
            <a:r>
              <a:rPr lang="en-US" sz="2800" b="1" dirty="0" smtClean="0">
                <a:solidFill>
                  <a:srgbClr val="FF0000"/>
                </a:solidFill>
              </a:rPr>
              <a:t>2.</a:t>
            </a:r>
            <a:r>
              <a:rPr lang="et-EE" sz="2800" b="1" dirty="0" smtClean="0">
                <a:solidFill>
                  <a:srgbClr val="FF0000"/>
                </a:solidFill>
              </a:rPr>
              <a:t>6</a:t>
            </a:r>
            <a:r>
              <a:rPr lang="en-US" sz="2800" b="1" dirty="0" smtClean="0">
                <a:solidFill>
                  <a:srgbClr val="FF0000"/>
                </a:solidFill>
              </a:rPr>
              <a:t>.0</a:t>
            </a:r>
            <a:r>
              <a:rPr lang="et-EE" sz="2800" b="1" dirty="0" smtClean="0">
                <a:solidFill>
                  <a:srgbClr val="FF0000"/>
                </a:solidFill>
              </a:rPr>
              <a:t>18 bis</a:t>
            </a:r>
            <a:r>
              <a:rPr lang="en-US" sz="2800" b="1" dirty="0" smtClean="0">
                <a:solidFill>
                  <a:srgbClr val="FF0000"/>
                </a:solidFill>
              </a:rPr>
              <a:t> </a:t>
            </a:r>
            <a:r>
              <a:rPr lang="et-EE" sz="2800" b="1" dirty="0" smtClean="0">
                <a:solidFill>
                  <a:srgbClr val="FF0000"/>
                </a:solidFill>
              </a:rPr>
              <a:t>(1)</a:t>
            </a:r>
            <a:endParaRPr lang="et-EE" sz="2800" b="1" dirty="0" smtClean="0">
              <a:solidFill>
                <a:srgbClr val="FF0000"/>
              </a:solidFill>
            </a:endParaRPr>
          </a:p>
          <a:p>
            <a:pPr marL="0" indent="0">
              <a:buNone/>
            </a:pPr>
            <a:r>
              <a:rPr lang="en-US" sz="2800" dirty="0">
                <a:solidFill>
                  <a:srgbClr val="FF0000"/>
                </a:solidFill>
              </a:rPr>
              <a:t>Riders must take part in the official award ceremony (prizes, jersey and distinctive </a:t>
            </a:r>
            <a:r>
              <a:rPr lang="en-US" sz="2800" dirty="0" smtClean="0">
                <a:solidFill>
                  <a:srgbClr val="FF0000"/>
                </a:solidFill>
              </a:rPr>
              <a:t>signs)</a:t>
            </a:r>
            <a:r>
              <a:rPr lang="et-EE" sz="2800" dirty="0" smtClean="0">
                <a:solidFill>
                  <a:srgbClr val="FF0000"/>
                </a:solidFill>
              </a:rPr>
              <a:t> </a:t>
            </a:r>
            <a:r>
              <a:rPr lang="en-US" sz="2800" dirty="0" smtClean="0">
                <a:solidFill>
                  <a:srgbClr val="FF0000"/>
                </a:solidFill>
              </a:rPr>
              <a:t>based </a:t>
            </a:r>
            <a:r>
              <a:rPr lang="en-US" sz="2800" dirty="0">
                <a:solidFill>
                  <a:srgbClr val="FF0000"/>
                </a:solidFill>
              </a:rPr>
              <a:t>on the various classification established by the </a:t>
            </a:r>
            <a:r>
              <a:rPr lang="en-US" sz="2800" dirty="0" err="1">
                <a:solidFill>
                  <a:srgbClr val="FF0000"/>
                </a:solidFill>
              </a:rPr>
              <a:t>organiser</a:t>
            </a:r>
            <a:r>
              <a:rPr lang="en-US" sz="2800" dirty="0">
                <a:solidFill>
                  <a:srgbClr val="FF0000"/>
                </a:solidFill>
              </a:rPr>
              <a:t>. The official ceremony will take place in the following order:</a:t>
            </a:r>
          </a:p>
          <a:p>
            <a:pPr marL="0" indent="0">
              <a:buNone/>
            </a:pPr>
            <a:r>
              <a:rPr lang="en-US" sz="2800" dirty="0">
                <a:solidFill>
                  <a:srgbClr val="FF0000"/>
                </a:solidFill>
              </a:rPr>
              <a:t>After each stage</a:t>
            </a:r>
          </a:p>
          <a:p>
            <a:pPr marL="0" indent="0">
              <a:buNone/>
            </a:pPr>
            <a:r>
              <a:rPr lang="en-US" sz="2800" dirty="0">
                <a:solidFill>
                  <a:srgbClr val="FF0000"/>
                </a:solidFill>
              </a:rPr>
              <a:t>- The winner of the stage;</a:t>
            </a:r>
          </a:p>
          <a:p>
            <a:pPr marL="0" indent="0">
              <a:buNone/>
            </a:pPr>
            <a:r>
              <a:rPr lang="en-US" sz="2800" dirty="0">
                <a:solidFill>
                  <a:srgbClr val="FF0000"/>
                </a:solidFill>
              </a:rPr>
              <a:t>- The leader of the general classification by time;</a:t>
            </a:r>
          </a:p>
          <a:p>
            <a:pPr marL="0" indent="0">
              <a:buNone/>
            </a:pPr>
            <a:r>
              <a:rPr lang="en-US" sz="2800" dirty="0">
                <a:solidFill>
                  <a:srgbClr val="FF0000"/>
                </a:solidFill>
              </a:rPr>
              <a:t>- The leaders of other classifications (except classification by teams);</a:t>
            </a:r>
            <a:endParaRPr lang="en-US" sz="2800" dirty="0">
              <a:solidFill>
                <a:srgbClr val="FF0000"/>
              </a:solidFill>
            </a:endParaRPr>
          </a:p>
        </p:txBody>
      </p:sp>
    </p:spTree>
    <p:extLst>
      <p:ext uri="{BB962C8B-B14F-4D97-AF65-F5344CB8AC3E}">
        <p14:creationId xmlns:p14="http://schemas.microsoft.com/office/powerpoint/2010/main" val="21869286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57150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857232"/>
            <a:ext cx="8229600" cy="5786478"/>
          </a:xfrm>
        </p:spPr>
        <p:txBody>
          <a:bodyPr>
            <a:noAutofit/>
          </a:bodyPr>
          <a:lstStyle/>
          <a:p>
            <a:pPr marL="0" indent="0">
              <a:buNone/>
            </a:pPr>
            <a:r>
              <a:rPr lang="en-US" sz="2800" b="1" dirty="0">
                <a:solidFill>
                  <a:srgbClr val="FF0000"/>
                </a:solidFill>
              </a:rPr>
              <a:t>Award ceremony (</a:t>
            </a:r>
            <a:r>
              <a:rPr lang="en-US" sz="2800" b="1" u="sng" dirty="0">
                <a:solidFill>
                  <a:srgbClr val="FF0000"/>
                </a:solidFill>
              </a:rPr>
              <a:t>Stage races</a:t>
            </a:r>
            <a:r>
              <a:rPr lang="en-US" sz="2800" b="1" dirty="0" smtClean="0">
                <a:solidFill>
                  <a:srgbClr val="FF0000"/>
                </a:solidFill>
              </a:rPr>
              <a:t>)</a:t>
            </a:r>
            <a:r>
              <a:rPr lang="et-EE" sz="2800" b="1" dirty="0" smtClean="0">
                <a:solidFill>
                  <a:srgbClr val="FF0000"/>
                </a:solidFill>
              </a:rPr>
              <a:t> </a:t>
            </a:r>
            <a:r>
              <a:rPr lang="en-US" sz="2800" b="1" dirty="0" smtClean="0">
                <a:solidFill>
                  <a:srgbClr val="FF0000"/>
                </a:solidFill>
              </a:rPr>
              <a:t>2.6.018 </a:t>
            </a:r>
            <a:r>
              <a:rPr lang="en-US" sz="2800" b="1" dirty="0" err="1">
                <a:solidFill>
                  <a:srgbClr val="FF0000"/>
                </a:solidFill>
              </a:rPr>
              <a:t>bis</a:t>
            </a:r>
            <a:r>
              <a:rPr lang="en-US" sz="2800" b="1" dirty="0">
                <a:solidFill>
                  <a:srgbClr val="FF0000"/>
                </a:solidFill>
              </a:rPr>
              <a:t> </a:t>
            </a:r>
            <a:r>
              <a:rPr lang="en-US" sz="2800" b="1" dirty="0" smtClean="0">
                <a:solidFill>
                  <a:srgbClr val="FF0000"/>
                </a:solidFill>
              </a:rPr>
              <a:t>(</a:t>
            </a:r>
            <a:r>
              <a:rPr lang="et-EE" sz="2800" b="1" dirty="0" smtClean="0">
                <a:solidFill>
                  <a:srgbClr val="FF0000"/>
                </a:solidFill>
              </a:rPr>
              <a:t>2</a:t>
            </a:r>
            <a:r>
              <a:rPr lang="en-US" sz="2800" b="1" dirty="0" smtClean="0">
                <a:solidFill>
                  <a:srgbClr val="FF0000"/>
                </a:solidFill>
              </a:rPr>
              <a:t>)</a:t>
            </a:r>
            <a:endParaRPr lang="en-US" sz="2800" b="1" dirty="0">
              <a:solidFill>
                <a:srgbClr val="FF0000"/>
              </a:solidFill>
            </a:endParaRPr>
          </a:p>
          <a:p>
            <a:pPr marL="0" indent="0">
              <a:buNone/>
            </a:pPr>
            <a:r>
              <a:rPr lang="en-US" sz="2800" dirty="0">
                <a:solidFill>
                  <a:srgbClr val="FF0000"/>
                </a:solidFill>
              </a:rPr>
              <a:t>After the last stage</a:t>
            </a:r>
          </a:p>
          <a:p>
            <a:pPr marL="0" indent="0">
              <a:buNone/>
            </a:pPr>
            <a:r>
              <a:rPr lang="en-US" sz="2800" dirty="0">
                <a:solidFill>
                  <a:srgbClr val="FF0000"/>
                </a:solidFill>
              </a:rPr>
              <a:t>- The winner of the stage;</a:t>
            </a:r>
          </a:p>
          <a:p>
            <a:pPr marL="0" indent="0">
              <a:buNone/>
            </a:pPr>
            <a:r>
              <a:rPr lang="en-US" sz="2800" dirty="0">
                <a:solidFill>
                  <a:srgbClr val="FF0000"/>
                </a:solidFill>
              </a:rPr>
              <a:t>- The winners of the other classifications (including classification by teams);</a:t>
            </a:r>
          </a:p>
          <a:p>
            <a:pPr marL="0" indent="0">
              <a:buNone/>
            </a:pPr>
            <a:r>
              <a:rPr lang="en-US" sz="2800" dirty="0" smtClean="0">
                <a:solidFill>
                  <a:srgbClr val="FF0000"/>
                </a:solidFill>
              </a:rPr>
              <a:t>- The </a:t>
            </a:r>
            <a:r>
              <a:rPr lang="en-US" sz="2800" dirty="0">
                <a:solidFill>
                  <a:srgbClr val="FF0000"/>
                </a:solidFill>
              </a:rPr>
              <a:t>three first riders of the general classification by time</a:t>
            </a:r>
            <a:r>
              <a:rPr lang="en-US" sz="2800" dirty="0" smtClean="0">
                <a:solidFill>
                  <a:srgbClr val="FF0000"/>
                </a:solidFill>
              </a:rPr>
              <a:t>;</a:t>
            </a:r>
            <a:endParaRPr lang="et-EE" sz="2800" dirty="0" smtClean="0">
              <a:solidFill>
                <a:srgbClr val="FF0000"/>
              </a:solidFill>
            </a:endParaRPr>
          </a:p>
          <a:p>
            <a:pPr marL="0" indent="0">
              <a:buNone/>
            </a:pPr>
            <a:r>
              <a:rPr lang="en-US" sz="2800" dirty="0">
                <a:solidFill>
                  <a:srgbClr val="FF0000"/>
                </a:solidFill>
              </a:rPr>
              <a:t>- The leaders of UCI cups or series;</a:t>
            </a:r>
          </a:p>
          <a:p>
            <a:pPr marL="0" indent="0">
              <a:buNone/>
            </a:pPr>
            <a:r>
              <a:rPr lang="en-US" sz="2800" dirty="0">
                <a:solidFill>
                  <a:srgbClr val="FF0000"/>
                </a:solidFill>
              </a:rPr>
              <a:t>- All riders wearing a leader’s jersey.</a:t>
            </a:r>
          </a:p>
          <a:p>
            <a:pPr marL="0" indent="0">
              <a:buNone/>
            </a:pPr>
            <a:r>
              <a:rPr lang="en-US" sz="2800" dirty="0">
                <a:solidFill>
                  <a:srgbClr val="FF0000"/>
                </a:solidFill>
              </a:rPr>
              <a:t>Subject to prior information of the president of the </a:t>
            </a:r>
            <a:r>
              <a:rPr lang="en-US" sz="2800" dirty="0" err="1">
                <a:solidFill>
                  <a:srgbClr val="FF0000"/>
                </a:solidFill>
              </a:rPr>
              <a:t>commissaires</a:t>
            </a:r>
            <a:r>
              <a:rPr lang="en-US" sz="2800" dirty="0">
                <a:solidFill>
                  <a:srgbClr val="FF0000"/>
                </a:solidFill>
              </a:rPr>
              <a:t>’ panel, the </a:t>
            </a:r>
            <a:r>
              <a:rPr lang="en-US" sz="2800" dirty="0" err="1">
                <a:solidFill>
                  <a:srgbClr val="FF0000"/>
                </a:solidFill>
              </a:rPr>
              <a:t>organiser</a:t>
            </a:r>
            <a:r>
              <a:rPr lang="en-US" sz="2800" dirty="0">
                <a:solidFill>
                  <a:srgbClr val="FF0000"/>
                </a:solidFill>
              </a:rPr>
              <a:t> can modify the order for operational needs.</a:t>
            </a:r>
            <a:endParaRPr lang="en-US" sz="2800" dirty="0">
              <a:solidFill>
                <a:srgbClr val="FF0000"/>
              </a:solidFill>
            </a:endParaRPr>
          </a:p>
        </p:txBody>
      </p:sp>
    </p:spTree>
    <p:extLst>
      <p:ext uri="{BB962C8B-B14F-4D97-AF65-F5344CB8AC3E}">
        <p14:creationId xmlns:p14="http://schemas.microsoft.com/office/powerpoint/2010/main" val="18602053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57150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908720"/>
            <a:ext cx="8229600" cy="5734990"/>
          </a:xfrm>
        </p:spPr>
        <p:txBody>
          <a:bodyPr>
            <a:noAutofit/>
          </a:bodyPr>
          <a:lstStyle/>
          <a:p>
            <a:pPr marL="0" indent="0">
              <a:buNone/>
            </a:pPr>
            <a:r>
              <a:rPr lang="et-EE" sz="2800" b="1" dirty="0" smtClean="0"/>
              <a:t>Finish </a:t>
            </a:r>
            <a:r>
              <a:rPr lang="en-US" sz="2800" b="1" dirty="0" smtClean="0"/>
              <a:t>2.</a:t>
            </a:r>
            <a:r>
              <a:rPr lang="et-EE" sz="2800" b="1" dirty="0" smtClean="0"/>
              <a:t>6</a:t>
            </a:r>
            <a:r>
              <a:rPr lang="en-US" sz="2800" b="1" dirty="0" smtClean="0"/>
              <a:t>.0</a:t>
            </a:r>
            <a:r>
              <a:rPr lang="et-EE" sz="2800" b="1" dirty="0" smtClean="0"/>
              <a:t>27 (1)</a:t>
            </a:r>
            <a:r>
              <a:rPr lang="en-US" sz="2800" b="1" dirty="0" smtClean="0"/>
              <a:t> </a:t>
            </a:r>
            <a:endParaRPr lang="et-EE" sz="2800" b="1" dirty="0" smtClean="0"/>
          </a:p>
          <a:p>
            <a:pPr marL="0" indent="0">
              <a:buNone/>
            </a:pPr>
            <a:r>
              <a:rPr lang="en-US" sz="2800" dirty="0"/>
              <a:t>In the case of a duly noted incident in the last three </a:t>
            </a:r>
            <a:r>
              <a:rPr lang="en-US" sz="2800" dirty="0" err="1"/>
              <a:t>kilometres</a:t>
            </a:r>
            <a:r>
              <a:rPr lang="en-US" sz="2800" dirty="0"/>
              <a:t> of a road race stage, the rider or riders </a:t>
            </a:r>
            <a:r>
              <a:rPr lang="en-US" sz="2800" dirty="0">
                <a:solidFill>
                  <a:srgbClr val="FF0000"/>
                </a:solidFill>
              </a:rPr>
              <a:t>affected</a:t>
            </a:r>
            <a:r>
              <a:rPr lang="en-US" sz="2800" dirty="0"/>
              <a:t> shall be credited with the time of the rider or riders in whose company they were riding at the moment of the </a:t>
            </a:r>
            <a:r>
              <a:rPr lang="en-US" sz="2800" dirty="0">
                <a:solidFill>
                  <a:srgbClr val="FF0000"/>
                </a:solidFill>
              </a:rPr>
              <a:t>incident</a:t>
            </a:r>
            <a:r>
              <a:rPr lang="en-US" sz="2800" dirty="0"/>
              <a:t>. His or their placing shall be determined by the order in which he or they actually cross the finishing line.</a:t>
            </a:r>
          </a:p>
          <a:p>
            <a:pPr marL="0" indent="0">
              <a:buNone/>
            </a:pPr>
            <a:r>
              <a:rPr lang="en-US" sz="2800" dirty="0">
                <a:solidFill>
                  <a:srgbClr val="FF0000"/>
                </a:solidFill>
              </a:rPr>
              <a:t>Is considered as an incident, any event independent from the physical capacity of the rider (fall, mechanical problem, puncture) and his will of remaining with the riders in whose company he was riding at the moment of the incident.</a:t>
            </a:r>
            <a:endParaRPr lang="en-US" sz="2800" dirty="0">
              <a:solidFill>
                <a:srgbClr val="FF0000"/>
              </a:solidFill>
            </a:endParaRPr>
          </a:p>
        </p:txBody>
      </p:sp>
    </p:spTree>
    <p:extLst>
      <p:ext uri="{BB962C8B-B14F-4D97-AF65-F5344CB8AC3E}">
        <p14:creationId xmlns:p14="http://schemas.microsoft.com/office/powerpoint/2010/main" val="38796857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57150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857232"/>
            <a:ext cx="8229600" cy="5786478"/>
          </a:xfrm>
        </p:spPr>
        <p:txBody>
          <a:bodyPr>
            <a:noAutofit/>
          </a:bodyPr>
          <a:lstStyle/>
          <a:p>
            <a:pPr marL="0" indent="0">
              <a:buNone/>
            </a:pPr>
            <a:r>
              <a:rPr lang="en-US" sz="2800" b="1" dirty="0"/>
              <a:t>Finish </a:t>
            </a:r>
            <a:endParaRPr lang="et-EE" sz="2800" b="1" dirty="0" smtClean="0"/>
          </a:p>
          <a:p>
            <a:pPr marL="0" indent="0">
              <a:buNone/>
            </a:pPr>
            <a:r>
              <a:rPr lang="en-US" sz="2800" b="1" dirty="0" smtClean="0"/>
              <a:t>2.6.027 (</a:t>
            </a:r>
            <a:r>
              <a:rPr lang="et-EE" sz="2800" b="1" dirty="0" smtClean="0"/>
              <a:t>2</a:t>
            </a:r>
            <a:r>
              <a:rPr lang="en-US" sz="2800" b="1" dirty="0" smtClean="0"/>
              <a:t>) </a:t>
            </a:r>
            <a:endParaRPr lang="en-US" sz="2800" b="1" dirty="0"/>
          </a:p>
          <a:p>
            <a:pPr marL="0" indent="0">
              <a:buNone/>
            </a:pPr>
            <a:r>
              <a:rPr lang="en-US" sz="2800" dirty="0">
                <a:solidFill>
                  <a:srgbClr val="FF0000"/>
                </a:solidFill>
              </a:rPr>
              <a:t>Riders affected by an incident are asked to make themselves known to a </a:t>
            </a:r>
            <a:r>
              <a:rPr lang="en-US" sz="2800" dirty="0" err="1">
                <a:solidFill>
                  <a:srgbClr val="FF0000"/>
                </a:solidFill>
              </a:rPr>
              <a:t>commissaire</a:t>
            </a:r>
            <a:r>
              <a:rPr lang="en-US" sz="2800" dirty="0">
                <a:solidFill>
                  <a:srgbClr val="FF0000"/>
                </a:solidFill>
              </a:rPr>
              <a:t> by rising their hand and report to a </a:t>
            </a:r>
            <a:r>
              <a:rPr lang="en-US" sz="2800" dirty="0" err="1">
                <a:solidFill>
                  <a:srgbClr val="FF0000"/>
                </a:solidFill>
              </a:rPr>
              <a:t>commissaire</a:t>
            </a:r>
            <a:r>
              <a:rPr lang="en-US" sz="2800" dirty="0">
                <a:solidFill>
                  <a:srgbClr val="FF0000"/>
                </a:solidFill>
              </a:rPr>
              <a:t> after the finish of the stage.</a:t>
            </a:r>
          </a:p>
          <a:p>
            <a:pPr marL="0" indent="0">
              <a:buNone/>
            </a:pPr>
            <a:r>
              <a:rPr lang="en-US" sz="2800" dirty="0"/>
              <a:t>If, as the result of a duly noted fall in the last three </a:t>
            </a:r>
            <a:r>
              <a:rPr lang="en-US" sz="2800" dirty="0" err="1"/>
              <a:t>kilometres</a:t>
            </a:r>
            <a:r>
              <a:rPr lang="en-US" sz="2800" dirty="0"/>
              <a:t>, a rider cannot cross the finishing line, he shall be placed last in the stage and credited with the time of the rider or riders in whose company he was riding at the time of the </a:t>
            </a:r>
            <a:r>
              <a:rPr lang="en-US" sz="2800" dirty="0">
                <a:solidFill>
                  <a:srgbClr val="FF0000"/>
                </a:solidFill>
              </a:rPr>
              <a:t>fall</a:t>
            </a:r>
            <a:r>
              <a:rPr lang="en-US" sz="2800" dirty="0"/>
              <a:t>.</a:t>
            </a:r>
            <a:endParaRPr lang="en-US" sz="2800" dirty="0">
              <a:solidFill>
                <a:srgbClr val="FF0000"/>
              </a:solidFill>
            </a:endParaRPr>
          </a:p>
        </p:txBody>
      </p:sp>
    </p:spTree>
    <p:extLst>
      <p:ext uri="{BB962C8B-B14F-4D97-AF65-F5344CB8AC3E}">
        <p14:creationId xmlns:p14="http://schemas.microsoft.com/office/powerpoint/2010/main" val="5990432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571504"/>
          </a:xfrm>
        </p:spPr>
        <p:txBody>
          <a:bodyPr>
            <a:noAutofit/>
          </a:bodyPr>
          <a:lstStyle/>
          <a:p>
            <a:r>
              <a:rPr lang="et-EE" sz="3600" dirty="0" smtClean="0"/>
              <a:t/>
            </a:r>
            <a:br>
              <a:rPr lang="et-EE" sz="3600" dirty="0" smtClean="0"/>
            </a:br>
            <a:r>
              <a:rPr lang="en-US" sz="3600" dirty="0" smtClean="0"/>
              <a:t>PART </a:t>
            </a:r>
            <a:r>
              <a:rPr lang="en-US" sz="3600" dirty="0"/>
              <a:t>2 ROAD </a:t>
            </a:r>
            <a:r>
              <a:rPr lang="en-US" sz="3600" dirty="0" smtClean="0"/>
              <a:t>RACES</a:t>
            </a:r>
            <a:r>
              <a:rPr lang="et-EE" sz="3600" dirty="0" smtClean="0"/>
              <a:t/>
            </a:r>
            <a:br>
              <a:rPr lang="et-EE" sz="3600" dirty="0" smtClean="0"/>
            </a:br>
            <a:endParaRPr lang="en-US" sz="3600" dirty="0"/>
          </a:p>
        </p:txBody>
      </p:sp>
      <p:sp>
        <p:nvSpPr>
          <p:cNvPr id="3" name="Content Placeholder 2"/>
          <p:cNvSpPr>
            <a:spLocks noGrp="1"/>
          </p:cNvSpPr>
          <p:nvPr>
            <p:ph idx="1"/>
          </p:nvPr>
        </p:nvSpPr>
        <p:spPr>
          <a:xfrm>
            <a:off x="457200" y="857232"/>
            <a:ext cx="8229600" cy="5786478"/>
          </a:xfrm>
        </p:spPr>
        <p:txBody>
          <a:bodyPr>
            <a:noAutofit/>
          </a:bodyPr>
          <a:lstStyle/>
          <a:p>
            <a:pPr marL="0" indent="0">
              <a:buNone/>
            </a:pPr>
            <a:r>
              <a:rPr lang="en-US" sz="2800" b="1" dirty="0"/>
              <a:t>Finishing </a:t>
            </a:r>
            <a:r>
              <a:rPr lang="en-US" sz="2800" b="1" dirty="0" smtClean="0"/>
              <a:t>deadline</a:t>
            </a:r>
            <a:endParaRPr lang="et-EE" sz="2800" b="1" dirty="0" smtClean="0"/>
          </a:p>
          <a:p>
            <a:pPr marL="0" indent="0">
              <a:buNone/>
            </a:pPr>
            <a:r>
              <a:rPr lang="en-US" sz="2800" b="1" dirty="0" smtClean="0"/>
              <a:t>2.6.0</a:t>
            </a:r>
            <a:r>
              <a:rPr lang="et-EE" sz="2800" b="1" dirty="0" smtClean="0"/>
              <a:t>32</a:t>
            </a:r>
            <a:r>
              <a:rPr lang="en-US" sz="2800" b="1" dirty="0" smtClean="0"/>
              <a:t> </a:t>
            </a:r>
            <a:endParaRPr lang="et-EE" sz="2800" b="1" dirty="0" smtClean="0"/>
          </a:p>
          <a:p>
            <a:pPr marL="0" indent="0">
              <a:buNone/>
            </a:pPr>
            <a:r>
              <a:rPr lang="et-EE" sz="2800" b="1" dirty="0" smtClean="0"/>
              <a:t>......</a:t>
            </a:r>
            <a:endParaRPr lang="et-EE" sz="2800" b="1" dirty="0" smtClean="0"/>
          </a:p>
          <a:p>
            <a:pPr marL="0" indent="0">
              <a:buNone/>
            </a:pPr>
            <a:r>
              <a:rPr lang="en-US" sz="2800" dirty="0"/>
              <a:t>In exceptional cases only, unpredictable and of force majeure, the </a:t>
            </a:r>
            <a:r>
              <a:rPr lang="en-US" sz="2800" dirty="0" err="1"/>
              <a:t>commissaires</a:t>
            </a:r>
            <a:r>
              <a:rPr lang="en-US" sz="2800" dirty="0"/>
              <a:t> panel may extend the finishing time limits after consultation with the </a:t>
            </a:r>
            <a:r>
              <a:rPr lang="en-US" sz="2800" dirty="0" err="1"/>
              <a:t>organiser</a:t>
            </a:r>
            <a:r>
              <a:rPr lang="en-US" sz="2800" dirty="0"/>
              <a:t>.</a:t>
            </a:r>
          </a:p>
          <a:p>
            <a:pPr marL="0" indent="0">
              <a:buNone/>
            </a:pPr>
            <a:r>
              <a:rPr lang="en-US" sz="2800" dirty="0"/>
              <a:t>In case riders </a:t>
            </a:r>
            <a:r>
              <a:rPr lang="en-US" sz="2800" dirty="0">
                <a:solidFill>
                  <a:srgbClr val="FF0000"/>
                </a:solidFill>
              </a:rPr>
              <a:t>actually</a:t>
            </a:r>
            <a:r>
              <a:rPr lang="en-US" sz="2800" dirty="0"/>
              <a:t> out of the time limit are given a second chance by the president of the </a:t>
            </a:r>
            <a:r>
              <a:rPr lang="en-US" sz="2800" dirty="0" err="1"/>
              <a:t>commissaires</a:t>
            </a:r>
            <a:r>
              <a:rPr lang="en-US" sz="2800" dirty="0"/>
              <a:t> panel, </a:t>
            </a:r>
            <a:r>
              <a:rPr lang="en-US" sz="2800" dirty="0">
                <a:solidFill>
                  <a:srgbClr val="FF0000"/>
                </a:solidFill>
              </a:rPr>
              <a:t>all points awarded in the general classifications of the various secondary classifications shall be withdrawn.</a:t>
            </a:r>
            <a:endParaRPr lang="et-EE" sz="2800" dirty="0">
              <a:solidFill>
                <a:srgbClr val="FF0000"/>
              </a:solidFill>
            </a:endParaRPr>
          </a:p>
        </p:txBody>
      </p:sp>
    </p:spTree>
    <p:extLst>
      <p:ext uri="{BB962C8B-B14F-4D97-AF65-F5344CB8AC3E}">
        <p14:creationId xmlns:p14="http://schemas.microsoft.com/office/powerpoint/2010/main" val="78436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3600" dirty="0" smtClean="0"/>
              <a:t>PART </a:t>
            </a:r>
            <a:r>
              <a:rPr lang="et-EE" sz="3600" dirty="0" smtClean="0"/>
              <a:t>12 DISCIPLINE AND PROCEDURES</a:t>
            </a:r>
            <a:endParaRPr lang="en-US" sz="3600" dirty="0"/>
          </a:p>
        </p:txBody>
      </p:sp>
      <p:sp>
        <p:nvSpPr>
          <p:cNvPr id="3" name="Content Placeholder 2"/>
          <p:cNvSpPr>
            <a:spLocks noGrp="1"/>
          </p:cNvSpPr>
          <p:nvPr>
            <p:ph idx="1"/>
          </p:nvPr>
        </p:nvSpPr>
        <p:spPr>
          <a:xfrm>
            <a:off x="457200" y="764704"/>
            <a:ext cx="8229600" cy="5904656"/>
          </a:xfrm>
        </p:spPr>
        <p:txBody>
          <a:bodyPr>
            <a:noAutofit/>
          </a:bodyPr>
          <a:lstStyle/>
          <a:p>
            <a:pPr algn="just">
              <a:buNone/>
            </a:pPr>
            <a:r>
              <a:rPr lang="et-EE" sz="2800" b="1" dirty="0" smtClean="0">
                <a:solidFill>
                  <a:srgbClr val="FF0000"/>
                </a:solidFill>
              </a:rPr>
              <a:t>12.1.013 bis (1)</a:t>
            </a:r>
          </a:p>
          <a:p>
            <a:pPr marL="0" indent="0">
              <a:buNone/>
            </a:pPr>
            <a:r>
              <a:rPr lang="en-US" sz="2800" dirty="0">
                <a:solidFill>
                  <a:srgbClr val="FF0000"/>
                </a:solidFill>
              </a:rPr>
              <a:t>All teams must ensure that all their bicycles are in compliance with the provisions of article 1.3.010. Any presence of a bicycle that does not comply with the provisions of article 1.3.010, within or on the margins of a cycling competition, constitutes a technological fraud by the team and the rider. </a:t>
            </a:r>
          </a:p>
          <a:p>
            <a:pPr marL="0" indent="0">
              <a:buNone/>
            </a:pPr>
            <a:r>
              <a:rPr lang="en-US" sz="2800" dirty="0">
                <a:solidFill>
                  <a:srgbClr val="FF0000"/>
                </a:solidFill>
              </a:rPr>
              <a:t>All riders must ensure that any bicycle that they use is in compliance with the provisions of article 1.3.010. Any use by a rider of a bicycle that does not comply with the provisions of article 1.3.010, within or on the margins of a cycling competition, constitutes a technological fraud by the team and the </a:t>
            </a:r>
            <a:r>
              <a:rPr lang="en-US" sz="2800" dirty="0" smtClean="0">
                <a:solidFill>
                  <a:srgbClr val="FF0000"/>
                </a:solidFill>
              </a:rPr>
              <a:t>rider…</a:t>
            </a:r>
            <a:endParaRPr lang="en-US" sz="2800" dirty="0">
              <a:solidFill>
                <a:srgbClr val="FF0000"/>
              </a:solidFill>
            </a:endParaRPr>
          </a:p>
        </p:txBody>
      </p:sp>
    </p:spTree>
    <p:extLst>
      <p:ext uri="{BB962C8B-B14F-4D97-AF65-F5344CB8AC3E}">
        <p14:creationId xmlns:p14="http://schemas.microsoft.com/office/powerpoint/2010/main" val="19966093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US" sz="3600" dirty="0" smtClean="0"/>
              <a:t>PART </a:t>
            </a:r>
            <a:r>
              <a:rPr lang="et-EE" sz="3600" dirty="0" smtClean="0"/>
              <a:t>12 DISCIPLINE AND PROCEDURES</a:t>
            </a:r>
            <a:endParaRPr lang="en-US" sz="3600" dirty="0"/>
          </a:p>
        </p:txBody>
      </p:sp>
      <p:sp>
        <p:nvSpPr>
          <p:cNvPr id="3" name="Content Placeholder 2"/>
          <p:cNvSpPr>
            <a:spLocks noGrp="1"/>
          </p:cNvSpPr>
          <p:nvPr>
            <p:ph idx="1"/>
          </p:nvPr>
        </p:nvSpPr>
        <p:spPr>
          <a:xfrm>
            <a:off x="457200" y="1916832"/>
            <a:ext cx="8229600" cy="4536504"/>
          </a:xfrm>
        </p:spPr>
        <p:txBody>
          <a:bodyPr>
            <a:noAutofit/>
          </a:bodyPr>
          <a:lstStyle/>
          <a:p>
            <a:pPr algn="just">
              <a:buNone/>
            </a:pPr>
            <a:r>
              <a:rPr lang="et-EE" sz="2800" b="1" dirty="0" smtClean="0"/>
              <a:t>12.1.040 </a:t>
            </a:r>
          </a:p>
          <a:p>
            <a:pPr marL="0" indent="0">
              <a:buNone/>
            </a:pPr>
            <a:r>
              <a:rPr lang="en-US" sz="2800" dirty="0">
                <a:solidFill>
                  <a:srgbClr val="FF0000"/>
                </a:solidFill>
              </a:rPr>
              <a:t>2.3. Use or presence of a bicycle that does not comply with article 1.3.010 (cf. art. 12.1.013bis</a:t>
            </a:r>
            <a:r>
              <a:rPr lang="en-US" sz="2800" dirty="0" smtClean="0">
                <a:solidFill>
                  <a:srgbClr val="FF0000"/>
                </a:solidFill>
              </a:rPr>
              <a:t>)</a:t>
            </a:r>
            <a:r>
              <a:rPr lang="et-EE" sz="2800" dirty="0" smtClean="0">
                <a:solidFill>
                  <a:srgbClr val="FF0000"/>
                </a:solidFill>
              </a:rPr>
              <a:t>.</a:t>
            </a:r>
          </a:p>
          <a:p>
            <a:pPr marL="0" indent="0">
              <a:buNone/>
            </a:pPr>
            <a:r>
              <a:rPr lang="et-EE" sz="2800" dirty="0" smtClean="0">
                <a:solidFill>
                  <a:srgbClr val="FF0000"/>
                </a:solidFill>
              </a:rPr>
              <a:t>All </a:t>
            </a:r>
            <a:r>
              <a:rPr lang="et-EE" sz="2800" dirty="0" err="1" smtClean="0">
                <a:solidFill>
                  <a:srgbClr val="FF0000"/>
                </a:solidFill>
              </a:rPr>
              <a:t>categories</a:t>
            </a:r>
            <a:r>
              <a:rPr lang="et-EE" sz="2800" dirty="0" smtClean="0">
                <a:solidFill>
                  <a:srgbClr val="FF0000"/>
                </a:solidFill>
              </a:rPr>
              <a:t> of </a:t>
            </a:r>
            <a:r>
              <a:rPr lang="et-EE" sz="2800" dirty="0" err="1" smtClean="0">
                <a:solidFill>
                  <a:srgbClr val="FF0000"/>
                </a:solidFill>
              </a:rPr>
              <a:t>events</a:t>
            </a:r>
            <a:r>
              <a:rPr lang="et-EE" sz="2800" dirty="0" smtClean="0">
                <a:solidFill>
                  <a:srgbClr val="FF0000"/>
                </a:solidFill>
              </a:rPr>
              <a:t>:</a:t>
            </a:r>
            <a:r>
              <a:rPr lang="en-US" sz="2800" dirty="0" smtClean="0">
                <a:solidFill>
                  <a:srgbClr val="FF0000"/>
                </a:solidFill>
              </a:rPr>
              <a:t> </a:t>
            </a:r>
            <a:r>
              <a:rPr lang="en-US" sz="2800" dirty="0">
                <a:solidFill>
                  <a:srgbClr val="FF0000"/>
                </a:solidFill>
              </a:rPr>
              <a:t>	</a:t>
            </a:r>
            <a:endParaRPr lang="et-EE" sz="2800" dirty="0" smtClean="0">
              <a:solidFill>
                <a:srgbClr val="FF0000"/>
              </a:solidFill>
            </a:endParaRPr>
          </a:p>
          <a:p>
            <a:pPr marL="0" indent="0">
              <a:buNone/>
            </a:pPr>
            <a:r>
              <a:rPr lang="et-EE" sz="2800" dirty="0" smtClean="0">
                <a:solidFill>
                  <a:srgbClr val="FF0000"/>
                </a:solidFill>
              </a:rPr>
              <a:t>- </a:t>
            </a:r>
            <a:r>
              <a:rPr lang="en-US" sz="2800" dirty="0" smtClean="0">
                <a:solidFill>
                  <a:srgbClr val="FF0000"/>
                </a:solidFill>
              </a:rPr>
              <a:t>rider</a:t>
            </a:r>
            <a:r>
              <a:rPr lang="en-US" sz="2800" dirty="0">
                <a:solidFill>
                  <a:srgbClr val="FF0000"/>
                </a:solidFill>
              </a:rPr>
              <a:t>: disqualification </a:t>
            </a:r>
          </a:p>
          <a:p>
            <a:pPr marL="0" indent="0">
              <a:buNone/>
            </a:pPr>
            <a:r>
              <a:rPr lang="et-EE" sz="2800" dirty="0" smtClean="0">
                <a:solidFill>
                  <a:srgbClr val="FF0000"/>
                </a:solidFill>
              </a:rPr>
              <a:t>- </a:t>
            </a:r>
            <a:r>
              <a:rPr lang="et-EE" sz="2800" dirty="0" err="1" smtClean="0">
                <a:solidFill>
                  <a:srgbClr val="FF0000"/>
                </a:solidFill>
              </a:rPr>
              <a:t>team</a:t>
            </a:r>
            <a:r>
              <a:rPr lang="et-EE" sz="2800" dirty="0">
                <a:solidFill>
                  <a:srgbClr val="FF0000"/>
                </a:solidFill>
              </a:rPr>
              <a:t>: </a:t>
            </a:r>
            <a:r>
              <a:rPr lang="et-EE" sz="2800" dirty="0" err="1">
                <a:solidFill>
                  <a:srgbClr val="FF0000"/>
                </a:solidFill>
              </a:rPr>
              <a:t>disqualification</a:t>
            </a:r>
            <a:r>
              <a:rPr lang="et-EE" sz="2800" dirty="0">
                <a:solidFill>
                  <a:srgbClr val="FF0000"/>
                </a:solidFill>
              </a:rPr>
              <a:t> 	</a:t>
            </a:r>
          </a:p>
        </p:txBody>
      </p:sp>
    </p:spTree>
    <p:extLst>
      <p:ext uri="{BB962C8B-B14F-4D97-AF65-F5344CB8AC3E}">
        <p14:creationId xmlns:p14="http://schemas.microsoft.com/office/powerpoint/2010/main" val="7623548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US" sz="3600" dirty="0" smtClean="0"/>
              <a:t>PART </a:t>
            </a:r>
            <a:r>
              <a:rPr lang="et-EE" sz="3600" dirty="0" smtClean="0"/>
              <a:t>12 DISCIPLINE AND PROCEDURES</a:t>
            </a:r>
            <a:endParaRPr lang="en-US" sz="3600" dirty="0"/>
          </a:p>
        </p:txBody>
      </p:sp>
      <p:sp>
        <p:nvSpPr>
          <p:cNvPr id="3" name="Content Placeholder 2"/>
          <p:cNvSpPr>
            <a:spLocks noGrp="1"/>
          </p:cNvSpPr>
          <p:nvPr>
            <p:ph idx="1"/>
          </p:nvPr>
        </p:nvSpPr>
        <p:spPr>
          <a:xfrm>
            <a:off x="457200" y="1916832"/>
            <a:ext cx="8229600" cy="4536504"/>
          </a:xfrm>
        </p:spPr>
        <p:txBody>
          <a:bodyPr>
            <a:noAutofit/>
          </a:bodyPr>
          <a:lstStyle/>
          <a:p>
            <a:pPr algn="just">
              <a:buNone/>
            </a:pPr>
            <a:r>
              <a:rPr lang="et-EE" sz="2800" b="1" dirty="0" smtClean="0"/>
              <a:t>12.1.040 </a:t>
            </a:r>
          </a:p>
          <a:p>
            <a:pPr marL="0" indent="0">
              <a:buNone/>
            </a:pPr>
            <a:r>
              <a:rPr lang="en-US" sz="2800" dirty="0">
                <a:solidFill>
                  <a:srgbClr val="FF0000"/>
                </a:solidFill>
              </a:rPr>
              <a:t>4bis </a:t>
            </a:r>
            <a:endParaRPr lang="et-EE" sz="2800" dirty="0" smtClean="0">
              <a:solidFill>
                <a:srgbClr val="FF0000"/>
              </a:solidFill>
            </a:endParaRPr>
          </a:p>
          <a:p>
            <a:pPr marL="0" indent="0">
              <a:buNone/>
            </a:pPr>
            <a:r>
              <a:rPr lang="en-US" sz="2800" dirty="0" smtClean="0">
                <a:solidFill>
                  <a:srgbClr val="FF0000"/>
                </a:solidFill>
              </a:rPr>
              <a:t>Identification </a:t>
            </a:r>
            <a:r>
              <a:rPr lang="en-US" sz="2800" dirty="0">
                <a:solidFill>
                  <a:srgbClr val="FF0000"/>
                </a:solidFill>
              </a:rPr>
              <a:t>number replicated on a different support than the one provided by the </a:t>
            </a:r>
            <a:r>
              <a:rPr lang="en-US" sz="2800" dirty="0" err="1">
                <a:solidFill>
                  <a:srgbClr val="FF0000"/>
                </a:solidFill>
              </a:rPr>
              <a:t>organiser</a:t>
            </a:r>
            <a:r>
              <a:rPr lang="en-US" sz="2800" dirty="0">
                <a:solidFill>
                  <a:srgbClr val="FF0000"/>
                </a:solidFill>
              </a:rPr>
              <a:t> (art. 1.3.077</a:t>
            </a:r>
            <a:r>
              <a:rPr lang="en-US" sz="2800" dirty="0" smtClean="0">
                <a:solidFill>
                  <a:srgbClr val="FF0000"/>
                </a:solidFill>
              </a:rPr>
              <a:t>)</a:t>
            </a:r>
            <a:r>
              <a:rPr lang="et-EE" sz="2800" dirty="0" smtClean="0">
                <a:solidFill>
                  <a:srgbClr val="FF0000"/>
                </a:solidFill>
              </a:rPr>
              <a:t>.</a:t>
            </a:r>
            <a:endParaRPr lang="en-US" sz="2800" dirty="0">
              <a:solidFill>
                <a:srgbClr val="FF0000"/>
              </a:solidFill>
            </a:endParaRPr>
          </a:p>
          <a:p>
            <a:pPr marL="0" indent="0">
              <a:buNone/>
            </a:pPr>
            <a:r>
              <a:rPr lang="et-EE" sz="2800" dirty="0">
                <a:solidFill>
                  <a:srgbClr val="FF0000"/>
                </a:solidFill>
              </a:rPr>
              <a:t>All </a:t>
            </a:r>
            <a:r>
              <a:rPr lang="et-EE" sz="2800" dirty="0" err="1">
                <a:solidFill>
                  <a:srgbClr val="FF0000"/>
                </a:solidFill>
              </a:rPr>
              <a:t>categories</a:t>
            </a:r>
            <a:r>
              <a:rPr lang="et-EE" sz="2800" dirty="0">
                <a:solidFill>
                  <a:srgbClr val="FF0000"/>
                </a:solidFill>
              </a:rPr>
              <a:t> of </a:t>
            </a:r>
            <a:r>
              <a:rPr lang="et-EE" sz="2800" dirty="0" err="1">
                <a:solidFill>
                  <a:srgbClr val="FF0000"/>
                </a:solidFill>
              </a:rPr>
              <a:t>events</a:t>
            </a:r>
            <a:r>
              <a:rPr lang="et-EE" sz="2800" dirty="0">
                <a:solidFill>
                  <a:srgbClr val="FF0000"/>
                </a:solidFill>
              </a:rPr>
              <a:t>:</a:t>
            </a:r>
            <a:r>
              <a:rPr lang="en-US" sz="2800" dirty="0">
                <a:solidFill>
                  <a:srgbClr val="FF0000"/>
                </a:solidFill>
              </a:rPr>
              <a:t> 	</a:t>
            </a:r>
            <a:endParaRPr lang="et-EE" sz="2800" dirty="0">
              <a:solidFill>
                <a:srgbClr val="FF0000"/>
              </a:solidFill>
            </a:endParaRPr>
          </a:p>
          <a:p>
            <a:pPr marL="0" indent="0">
              <a:buNone/>
            </a:pPr>
            <a:r>
              <a:rPr lang="en-US" sz="2800" dirty="0" smtClean="0">
                <a:solidFill>
                  <a:srgbClr val="FF0000"/>
                </a:solidFill>
              </a:rPr>
              <a:t>start refused</a:t>
            </a:r>
            <a:endParaRPr lang="en-US" sz="2800" dirty="0">
              <a:solidFill>
                <a:srgbClr val="FF0000"/>
              </a:solidFill>
            </a:endParaRPr>
          </a:p>
        </p:txBody>
      </p:sp>
    </p:spTree>
    <p:extLst>
      <p:ext uri="{BB962C8B-B14F-4D97-AF65-F5344CB8AC3E}">
        <p14:creationId xmlns:p14="http://schemas.microsoft.com/office/powerpoint/2010/main" val="28389555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2984"/>
            <a:ext cx="8229600" cy="1643074"/>
          </a:xfrm>
        </p:spPr>
        <p:txBody>
          <a:bodyPr>
            <a:normAutofit/>
          </a:bodyPr>
          <a:lstStyle/>
          <a:p>
            <a:r>
              <a:rPr lang="et-EE" dirty="0" smtClean="0"/>
              <a:t>Tänan tähelepanu eest!</a:t>
            </a:r>
            <a:endParaRPr lang="en-US" dirty="0"/>
          </a:p>
        </p:txBody>
      </p:sp>
      <p:pic>
        <p:nvPicPr>
          <p:cNvPr id="4" name="Picture 7" descr="104_0493"/>
          <p:cNvPicPr>
            <a:picLocks noGrp="1" noChangeAspect="1" noChangeArrowheads="1"/>
          </p:cNvPicPr>
          <p:nvPr>
            <p:ph idx="1"/>
          </p:nvPr>
        </p:nvPicPr>
        <p:blipFill>
          <a:blip r:embed="rId2" cstate="print"/>
          <a:srcRect/>
          <a:stretch>
            <a:fillRect/>
          </a:stretch>
        </p:blipFill>
        <p:spPr bwMode="auto">
          <a:xfrm>
            <a:off x="357158" y="3500438"/>
            <a:ext cx="8229600" cy="3046515"/>
          </a:xfrm>
          <a:prstGeom prst="rect">
            <a:avLst/>
          </a:prstGeom>
          <a:noFill/>
          <a:ln w="15875">
            <a:solidFill>
              <a:srgbClr val="FF6600"/>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1889</TotalTime>
  <Words>3683</Words>
  <Application>Microsoft Office PowerPoint</Application>
  <PresentationFormat>On-screen Show (4:3)</PresentationFormat>
  <Paragraphs>265</Paragraphs>
  <Slides>50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5" baseType="lpstr">
      <vt:lpstr>Arial</vt:lpstr>
      <vt:lpstr>Calibri</vt:lpstr>
      <vt:lpstr>Futura-CondensedLight</vt:lpstr>
      <vt:lpstr>Office Theme</vt:lpstr>
      <vt:lpstr>Document</vt:lpstr>
      <vt:lpstr>EJL kohtunike seminar 3.-4. veebruaril 2018. a Roostal</vt:lpstr>
      <vt:lpstr>Millest räägin</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PowerPoint Presentation</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1 GENERAL ORGANISATION OF CYCLING AS A SPORT</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PART 2 ROAD RACES </vt:lpstr>
      <vt:lpstr> PART 2 ROAD RACES </vt:lpstr>
      <vt:lpstr> PART 2 ROAD RACES </vt:lpstr>
      <vt:lpstr> PART 2 ROAD RACES </vt:lpstr>
      <vt:lpstr> PART 2 ROAD RACES </vt:lpstr>
      <vt:lpstr> PART 2 ROAD RACES </vt:lpstr>
      <vt:lpstr> PART 2 ROAD RACES </vt:lpstr>
      <vt:lpstr> PART 2 ROAD RACES </vt:lpstr>
      <vt:lpstr> PART 2 ROAD RACES </vt:lpstr>
      <vt:lpstr>PART 12 DISCIPLINE AND PROCEDURES</vt:lpstr>
      <vt:lpstr>PART 12 DISCIPLINE AND PROCEDURES</vt:lpstr>
      <vt:lpstr>PART 12 DISCIPLINE AND PROCEDURES</vt:lpstr>
      <vt:lpstr>Tänan tähelepanu eest!</vt:lpstr>
    </vt:vector>
  </TitlesOfParts>
  <Company>Haridus- ja Teadusministeerium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EJL kohtunike seminar 29. aprillil 2008. a Türil</dc:title>
  <dc:creator>madis</dc:creator>
  <cp:lastModifiedBy>Madis Lepajõe</cp:lastModifiedBy>
  <cp:revision>291</cp:revision>
  <dcterms:created xsi:type="dcterms:W3CDTF">2008-03-16T15:32:53Z</dcterms:created>
  <dcterms:modified xsi:type="dcterms:W3CDTF">2018-01-21T10:45:04Z</dcterms:modified>
</cp:coreProperties>
</file>